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sldIdLst>
    <p:sldId id="305" r:id="rId5"/>
    <p:sldId id="300" r:id="rId6"/>
    <p:sldId id="304" r:id="rId7"/>
    <p:sldId id="306" r:id="rId8"/>
    <p:sldId id="307" r:id="rId9"/>
    <p:sldId id="308" r:id="rId10"/>
    <p:sldId id="309" r:id="rId11"/>
    <p:sldId id="287" r:id="rId12"/>
    <p:sldId id="500" r:id="rId13"/>
    <p:sldId id="501" r:id="rId14"/>
    <p:sldId id="502" r:id="rId15"/>
    <p:sldId id="503" r:id="rId16"/>
    <p:sldId id="286" r:id="rId17"/>
    <p:sldId id="257" r:id="rId18"/>
    <p:sldId id="260" r:id="rId19"/>
    <p:sldId id="261" r:id="rId20"/>
    <p:sldId id="258" r:id="rId21"/>
    <p:sldId id="262" r:id="rId22"/>
    <p:sldId id="269" r:id="rId23"/>
    <p:sldId id="285" r:id="rId24"/>
    <p:sldId id="264" r:id="rId25"/>
    <p:sldId id="272" r:id="rId26"/>
    <p:sldId id="497" r:id="rId27"/>
    <p:sldId id="275" r:id="rId28"/>
    <p:sldId id="495" r:id="rId29"/>
    <p:sldId id="496" r:id="rId30"/>
    <p:sldId id="504" r:id="rId31"/>
    <p:sldId id="44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3D49"/>
    <a:srgbClr val="CE1C1C"/>
    <a:srgbClr val="F331C0"/>
    <a:srgbClr val="FDD8E4"/>
    <a:srgbClr val="04050A"/>
    <a:srgbClr val="E9E1D4"/>
    <a:srgbClr val="405F78"/>
    <a:srgbClr val="652B33"/>
    <a:srgbClr val="FED5E6"/>
    <a:srgbClr val="390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3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31" y="43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396772-18BF-442E-BC53-D48C73018E22}" type="doc">
      <dgm:prSet loTypeId="urn:microsoft.com/office/officeart/2005/8/layout/l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46CBC1-0671-4020-8E02-F5358742C23F}">
      <dgm:prSet custT="1"/>
      <dgm:spPr/>
      <dgm:t>
        <a:bodyPr/>
        <a:lstStyle/>
        <a:p>
          <a:r>
            <a:rPr lang="en-US" sz="2000" b="1" dirty="0"/>
            <a:t>Whitefield Diffie </a:t>
          </a:r>
          <a:r>
            <a:rPr lang="en-US" sz="2000" dirty="0"/>
            <a:t>and </a:t>
          </a:r>
          <a:r>
            <a:rPr lang="en-US" sz="2000" b="1" dirty="0"/>
            <a:t>Martin Hellman </a:t>
          </a:r>
          <a:r>
            <a:rPr lang="en-US" sz="2000" dirty="0"/>
            <a:t>devised an amazing solution to the problem of key agreement, or key exchange in </a:t>
          </a:r>
          <a:r>
            <a:rPr lang="en-US" sz="2000" b="1" dirty="0"/>
            <a:t>1976</a:t>
          </a:r>
          <a:r>
            <a:rPr lang="en-US" sz="2000" dirty="0"/>
            <a:t>. This solution is called </a:t>
          </a:r>
        </a:p>
        <a:p>
          <a:r>
            <a:rPr lang="en-US" sz="2000" b="1" u="none" dirty="0"/>
            <a:t>Diffie Hellman Key Exchange/Agreement Algorithm</a:t>
          </a:r>
          <a:r>
            <a:rPr lang="en-US" sz="2000" dirty="0"/>
            <a:t>.</a:t>
          </a:r>
          <a:endParaRPr lang="en-IN" sz="2000" dirty="0"/>
        </a:p>
      </dgm:t>
    </dgm:pt>
    <dgm:pt modelId="{190C30DC-5B6F-431D-BAC1-8673FDCC1968}" cxnId="{93DDDBF0-2294-4E98-9DAA-190D73B8F3F5}" type="parTrans">
      <dgm:prSet/>
      <dgm:spPr/>
      <dgm:t>
        <a:bodyPr/>
        <a:lstStyle/>
        <a:p>
          <a:endParaRPr lang="en-IN"/>
        </a:p>
      </dgm:t>
    </dgm:pt>
    <dgm:pt modelId="{3A482567-561E-4F80-A065-EEE076B9DFBA}" cxnId="{93DDDBF0-2294-4E98-9DAA-190D73B8F3F5}" type="sibTrans">
      <dgm:prSet/>
      <dgm:spPr/>
      <dgm:t>
        <a:bodyPr/>
        <a:lstStyle/>
        <a:p>
          <a:endParaRPr lang="en-IN"/>
        </a:p>
      </dgm:t>
    </dgm:pt>
    <dgm:pt modelId="{75AB2BF2-13C9-4AE2-9BD8-7A19FAC789A2}">
      <dgm:prSet custT="1"/>
      <dgm:spPr/>
      <dgm:t>
        <a:bodyPr/>
        <a:lstStyle/>
        <a:p>
          <a:r>
            <a:rPr lang="en-US" sz="2000" b="0" dirty="0"/>
            <a:t>The beauty of the scheme is that two parties , who want to communicate securely, can agree on a </a:t>
          </a:r>
          <a:r>
            <a:rPr lang="en-US" sz="2400" b="1" dirty="0"/>
            <a:t>symmetric key </a:t>
          </a:r>
          <a:r>
            <a:rPr lang="en-US" sz="2000" b="0" dirty="0"/>
            <a:t>using this technique. This key can then be used for encryption/decryption</a:t>
          </a:r>
          <a:r>
            <a:rPr lang="en-US" sz="1700" b="0" dirty="0"/>
            <a:t>.</a:t>
          </a:r>
          <a:endParaRPr lang="en-IN" sz="1700" b="0" dirty="0"/>
        </a:p>
      </dgm:t>
    </dgm:pt>
    <dgm:pt modelId="{511CC0FA-B79C-4CC0-8E82-B19C06B2C2B2}" cxnId="{6A2CC51A-B23E-489B-825C-7CDBF978DC60}" type="parTrans">
      <dgm:prSet/>
      <dgm:spPr/>
      <dgm:t>
        <a:bodyPr/>
        <a:lstStyle/>
        <a:p>
          <a:endParaRPr lang="en-IN"/>
        </a:p>
      </dgm:t>
    </dgm:pt>
    <dgm:pt modelId="{2CB2261E-5FF7-4694-B3F0-D730EB9E1D5C}" cxnId="{6A2CC51A-B23E-489B-825C-7CDBF978DC60}" type="sibTrans">
      <dgm:prSet/>
      <dgm:spPr/>
      <dgm:t>
        <a:bodyPr/>
        <a:lstStyle/>
        <a:p>
          <a:endParaRPr lang="en-IN"/>
        </a:p>
      </dgm:t>
    </dgm:pt>
    <dgm:pt modelId="{C8420895-638E-46C7-9C2E-922F37B394F7}" type="pres">
      <dgm:prSet presAssocID="{F9396772-18BF-442E-BC53-D48C73018E2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02BB9BA-CE6F-4B42-A58E-72BE423A5BA3}" type="pres">
      <dgm:prSet presAssocID="{9A46CBC1-0671-4020-8E02-F5358742C23F}" presName="horFlow" presStyleCnt="0"/>
      <dgm:spPr/>
    </dgm:pt>
    <dgm:pt modelId="{B2A5DFE4-03FA-4656-9C17-652B8CE3A67B}" type="pres">
      <dgm:prSet presAssocID="{9A46CBC1-0671-4020-8E02-F5358742C23F}" presName="bigChev" presStyleLbl="node1" presStyleIdx="0" presStyleCnt="2" custScaleX="182857" custLinFactNeighborX="1093"/>
      <dgm:spPr/>
    </dgm:pt>
    <dgm:pt modelId="{97168F28-4474-46C6-B301-30D652B8F9F1}" type="pres">
      <dgm:prSet presAssocID="{9A46CBC1-0671-4020-8E02-F5358742C23F}" presName="vSp" presStyleCnt="0"/>
      <dgm:spPr/>
    </dgm:pt>
    <dgm:pt modelId="{C84F88ED-0A1F-41EC-BA62-7DDD4373D8F5}" type="pres">
      <dgm:prSet presAssocID="{75AB2BF2-13C9-4AE2-9BD8-7A19FAC789A2}" presName="horFlow" presStyleCnt="0"/>
      <dgm:spPr/>
    </dgm:pt>
    <dgm:pt modelId="{BE13946F-FA13-4871-8D49-F401AE1B4C29}" type="pres">
      <dgm:prSet presAssocID="{75AB2BF2-13C9-4AE2-9BD8-7A19FAC789A2}" presName="bigChev" presStyleLbl="node1" presStyleIdx="1" presStyleCnt="2" custScaleX="182857"/>
      <dgm:spPr/>
    </dgm:pt>
  </dgm:ptLst>
  <dgm:cxnLst>
    <dgm:cxn modelId="{6A2CC51A-B23E-489B-825C-7CDBF978DC60}" srcId="{F9396772-18BF-442E-BC53-D48C73018E22}" destId="{75AB2BF2-13C9-4AE2-9BD8-7A19FAC789A2}" srcOrd="1" destOrd="0" parTransId="{511CC0FA-B79C-4CC0-8E82-B19C06B2C2B2}" sibTransId="{2CB2261E-5FF7-4694-B3F0-D730EB9E1D5C}"/>
    <dgm:cxn modelId="{7F1A6E8C-E599-4066-9EF3-D7ADB4D35AC5}" type="presOf" srcId="{9A46CBC1-0671-4020-8E02-F5358742C23F}" destId="{B2A5DFE4-03FA-4656-9C17-652B8CE3A67B}" srcOrd="0" destOrd="0" presId="urn:microsoft.com/office/officeart/2005/8/layout/lProcess3"/>
    <dgm:cxn modelId="{A110BE93-9BE8-40BB-A723-56B7C1DF5413}" type="presOf" srcId="{F9396772-18BF-442E-BC53-D48C73018E22}" destId="{C8420895-638E-46C7-9C2E-922F37B394F7}" srcOrd="0" destOrd="0" presId="urn:microsoft.com/office/officeart/2005/8/layout/lProcess3"/>
    <dgm:cxn modelId="{7BFF0FB9-C7D2-4223-AB9C-CD1F6B6F64BE}" type="presOf" srcId="{75AB2BF2-13C9-4AE2-9BD8-7A19FAC789A2}" destId="{BE13946F-FA13-4871-8D49-F401AE1B4C29}" srcOrd="0" destOrd="0" presId="urn:microsoft.com/office/officeart/2005/8/layout/lProcess3"/>
    <dgm:cxn modelId="{93DDDBF0-2294-4E98-9DAA-190D73B8F3F5}" srcId="{F9396772-18BF-442E-BC53-D48C73018E22}" destId="{9A46CBC1-0671-4020-8E02-F5358742C23F}" srcOrd="0" destOrd="0" parTransId="{190C30DC-5B6F-431D-BAC1-8673FDCC1968}" sibTransId="{3A482567-561E-4F80-A065-EEE076B9DFBA}"/>
    <dgm:cxn modelId="{8614F012-CA3C-465B-B4F5-27C7685F73D9}" type="presParOf" srcId="{C8420895-638E-46C7-9C2E-922F37B394F7}" destId="{C02BB9BA-CE6F-4B42-A58E-72BE423A5BA3}" srcOrd="0" destOrd="0" presId="urn:microsoft.com/office/officeart/2005/8/layout/lProcess3"/>
    <dgm:cxn modelId="{C45DC098-3109-4092-A8AA-AB5189D11727}" type="presParOf" srcId="{C02BB9BA-CE6F-4B42-A58E-72BE423A5BA3}" destId="{B2A5DFE4-03FA-4656-9C17-652B8CE3A67B}" srcOrd="0" destOrd="0" presId="urn:microsoft.com/office/officeart/2005/8/layout/lProcess3"/>
    <dgm:cxn modelId="{C3C2461D-64C5-4611-982E-F6797F050B1E}" type="presParOf" srcId="{C8420895-638E-46C7-9C2E-922F37B394F7}" destId="{97168F28-4474-46C6-B301-30D652B8F9F1}" srcOrd="1" destOrd="0" presId="urn:microsoft.com/office/officeart/2005/8/layout/lProcess3"/>
    <dgm:cxn modelId="{53C3E298-1198-42FE-B79F-6E462549382F}" type="presParOf" srcId="{C8420895-638E-46C7-9C2E-922F37B394F7}" destId="{C84F88ED-0A1F-41EC-BA62-7DDD4373D8F5}" srcOrd="2" destOrd="0" presId="urn:microsoft.com/office/officeart/2005/8/layout/lProcess3"/>
    <dgm:cxn modelId="{8CD8DB54-AA42-4C46-8CA9-F97EF58315E1}" type="presParOf" srcId="{C84F88ED-0A1F-41EC-BA62-7DDD4373D8F5}" destId="{BE13946F-FA13-4871-8D49-F401AE1B4C29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5DFE4-03FA-4656-9C17-652B8CE3A67B}">
      <dsp:nvSpPr>
        <dsp:cNvPr id="0" name=""/>
        <dsp:cNvSpPr/>
      </dsp:nvSpPr>
      <dsp:spPr>
        <a:xfrm>
          <a:off x="5" y="609570"/>
          <a:ext cx="7089066" cy="15507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Whitefield Diffie </a:t>
          </a:r>
          <a:r>
            <a:rPr lang="en-US" sz="2000" kern="1200" dirty="0"/>
            <a:t>and </a:t>
          </a:r>
          <a:r>
            <a:rPr lang="en-US" sz="2000" b="1" kern="1200" dirty="0"/>
            <a:t>Martin Hellman </a:t>
          </a:r>
          <a:r>
            <a:rPr lang="en-US" sz="2000" kern="1200" dirty="0"/>
            <a:t>devised an amazing solution to the problem of key agreement, or key exchange in </a:t>
          </a:r>
          <a:r>
            <a:rPr lang="en-US" sz="2000" b="1" kern="1200" dirty="0"/>
            <a:t>1976</a:t>
          </a:r>
          <a:r>
            <a:rPr lang="en-US" sz="2000" kern="1200" dirty="0"/>
            <a:t>. This solution is called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none" kern="1200" dirty="0"/>
            <a:t>Diffie Hellman Key Exchange/Agreement Algorithm</a:t>
          </a:r>
          <a:r>
            <a:rPr lang="en-US" sz="2000" kern="1200" dirty="0"/>
            <a:t>.</a:t>
          </a:r>
          <a:endParaRPr lang="en-IN" sz="2000" kern="1200" dirty="0"/>
        </a:p>
      </dsp:txBody>
      <dsp:txXfrm>
        <a:off x="775372" y="609570"/>
        <a:ext cx="5538332" cy="1550734"/>
      </dsp:txXfrm>
    </dsp:sp>
    <dsp:sp modelId="{BE13946F-FA13-4871-8D49-F401AE1B4C29}">
      <dsp:nvSpPr>
        <dsp:cNvPr id="0" name=""/>
        <dsp:cNvSpPr/>
      </dsp:nvSpPr>
      <dsp:spPr>
        <a:xfrm>
          <a:off x="2" y="2377407"/>
          <a:ext cx="7089066" cy="15507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The beauty of the scheme is that two parties , who want to communicate securely, can agree on a </a:t>
          </a:r>
          <a:r>
            <a:rPr lang="en-US" sz="2400" b="1" kern="1200" dirty="0"/>
            <a:t>symmetric key </a:t>
          </a:r>
          <a:r>
            <a:rPr lang="en-US" sz="2000" b="0" kern="1200" dirty="0"/>
            <a:t>using this technique. This key can then be used for encryption/decryption</a:t>
          </a:r>
          <a:r>
            <a:rPr lang="en-US" sz="1700" b="0" kern="1200" dirty="0"/>
            <a:t>.</a:t>
          </a:r>
          <a:endParaRPr lang="en-IN" sz="1700" b="0" kern="1200" dirty="0"/>
        </a:p>
      </dsp:txBody>
      <dsp:txXfrm>
        <a:off x="775369" y="2377407"/>
        <a:ext cx="5538332" cy="155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nodeVertAlign" val="t"/>
          <dgm:param type="vertAlign" val="mid"/>
          <dgm:param type="nodeHorzAlign" val="l"/>
          <dgm:param type="fallback" val="2D"/>
        </dgm:alg>
      </dgm:if>
      <dgm:else name="Name3">
        <dgm:alg type="lin">
          <dgm:param type="linDir" val="fromT"/>
          <dgm:param type="nodeVertAlign" val="t"/>
          <dgm:param type="vertAlign" val="mid"/>
          <dgm:param type="nodeHorzAlign" val="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VertAlign" val="mid"/>
              <dgm:param type="nodeHorzAlign" val="l"/>
              <dgm:param type="fallback" val="2D"/>
            </dgm:alg>
          </dgm:if>
          <dgm:else name="Name7">
            <dgm:alg type="lin">
              <dgm:param type="linDir" val="fromR"/>
              <dgm:param type="nodeVertAlign" val="mid"/>
              <dgm:param type="nodeHorzAlign" val="r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type="chevron" r:blip="" rot="180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type="chevron" r:blip="" rot="180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3ED1-F7E7-496A-99EB-083A069ED63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F6CE7-807D-4A49-BA0B-439F2CCA440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CAC2"/>
            </a:gs>
            <a:gs pos="73000">
              <a:srgbClr val="CD695E"/>
            </a:gs>
            <a:gs pos="0">
              <a:srgbClr val="FED0EA"/>
            </a:gs>
            <a:gs pos="100000">
              <a:srgbClr val="FDDFD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9.jpeg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image" Target="../media/image29.jpeg"/><Relationship Id="rId2" Type="http://schemas.microsoft.com/office/2007/relationships/hdphoto" Target="../media/image30.wdp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microsoft.com/office/2007/relationships/hdphoto" Target="../media/image9.wdp"/><Relationship Id="rId7" Type="http://schemas.openxmlformats.org/officeDocument/2006/relationships/image" Target="../media/image8.png"/><Relationship Id="rId6" Type="http://schemas.microsoft.com/office/2007/relationships/hdphoto" Target="../media/image7.wdp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0.jpe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twork Security Wallpapers - Wallpaper Cav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3468" y="101600"/>
            <a:ext cx="4202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cryptography</a:t>
            </a:r>
            <a:endParaRPr lang="en-IN" sz="3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&amp;</a:t>
            </a:r>
            <a:endParaRPr lang="en-IN" sz="3200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pPr algn="ctr"/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Network security</a:t>
            </a:r>
            <a:endParaRPr lang="en-IN"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6">
                <a:lumMod val="40000"/>
                <a:lumOff val="60000"/>
              </a:schemeClr>
            </a:gs>
            <a:gs pos="97000">
              <a:schemeClr val="accent4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48413" y="193040"/>
            <a:ext cx="11854534" cy="6482080"/>
          </a:xfrm>
          <a:prstGeom prst="roundRect">
            <a:avLst>
              <a:gd name="adj" fmla="val 2522"/>
            </a:avLst>
          </a:prstGeom>
          <a:solidFill>
            <a:schemeClr val="bg1">
              <a:alpha val="42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45807" y="1874520"/>
            <a:ext cx="5386706" cy="150368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823156" y="3606800"/>
            <a:ext cx="1300480" cy="130048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498273" y="365760"/>
            <a:ext cx="0" cy="612648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38396" y="1981200"/>
            <a:ext cx="1300480" cy="1300480"/>
            <a:chOff x="1127760" y="1981200"/>
            <a:chExt cx="1300480" cy="1300480"/>
          </a:xfrm>
        </p:grpSpPr>
        <p:sp>
          <p:nvSpPr>
            <p:cNvPr id="12" name="Oval 11"/>
            <p:cNvSpPr/>
            <p:nvPr/>
          </p:nvSpPr>
          <p:spPr>
            <a:xfrm>
              <a:off x="1127760" y="198120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1" r="9939" b="6024"/>
            <a:stretch>
              <a:fillRect/>
            </a:stretch>
          </p:blipFill>
          <p:spPr>
            <a:xfrm>
              <a:off x="1143000" y="2001267"/>
              <a:ext cx="1272540" cy="1267966"/>
            </a:xfrm>
            <a:prstGeom prst="ellipse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33316" y="403860"/>
            <a:ext cx="1300480" cy="1300480"/>
            <a:chOff x="838396" y="3586480"/>
            <a:chExt cx="1300480" cy="1300480"/>
          </a:xfrm>
        </p:grpSpPr>
        <p:sp>
          <p:nvSpPr>
            <p:cNvPr id="14" name="Oval 13"/>
            <p:cNvSpPr/>
            <p:nvPr/>
          </p:nvSpPr>
          <p:spPr>
            <a:xfrm>
              <a:off x="838396" y="358648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9" t="9341" r="21988" b="48114"/>
            <a:stretch>
              <a:fillRect/>
            </a:stretch>
          </p:blipFill>
          <p:spPr>
            <a:xfrm>
              <a:off x="851096" y="3600450"/>
              <a:ext cx="1272540" cy="1277084"/>
            </a:xfrm>
            <a:prstGeom prst="ellipse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38396" y="5191760"/>
            <a:ext cx="1300480" cy="1300480"/>
            <a:chOff x="1127760" y="5191760"/>
            <a:chExt cx="1300480" cy="1300480"/>
          </a:xfrm>
        </p:grpSpPr>
        <p:sp>
          <p:nvSpPr>
            <p:cNvPr id="16" name="Oval 15"/>
            <p:cNvSpPr/>
            <p:nvPr/>
          </p:nvSpPr>
          <p:spPr>
            <a:xfrm>
              <a:off x="1127760" y="519176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9" t="37732" r="24598" b="27985"/>
            <a:stretch>
              <a:fillRect/>
            </a:stretch>
          </p:blipFill>
          <p:spPr>
            <a:xfrm>
              <a:off x="1146810" y="5210064"/>
              <a:ext cx="1270000" cy="1271492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86557" y="706056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latin typeface="Algerian" panose="04020705040A02060702" pitchFamily="82" charset="0"/>
              </a:rPr>
              <a:t>ISITA JANA</a:t>
            </a:r>
            <a:endParaRPr lang="en-IN" sz="3400" dirty="0">
              <a:latin typeface="Algerian" panose="04020705040A02060702" pitchFamily="8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99917" y="230259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/>
                </a:solidFill>
                <a:latin typeface="Algerian" panose="04020705040A02060702" pitchFamily="82" charset="0"/>
              </a:rPr>
              <a:t>Arpita Sarkar</a:t>
            </a:r>
            <a:endParaRPr lang="en-IN" sz="3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99917" y="3928943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Suparna BISWAS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99917" y="552985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Sneha Khan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9397" y="2353391"/>
            <a:ext cx="766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Enrollment No : 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2112200001098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    Registration no :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210010986105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6">
                <a:lumMod val="40000"/>
                <a:lumOff val="60000"/>
              </a:schemeClr>
            </a:gs>
            <a:gs pos="97000">
              <a:schemeClr val="accent4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48413" y="193040"/>
            <a:ext cx="11854534" cy="6482080"/>
          </a:xfrm>
          <a:prstGeom prst="roundRect">
            <a:avLst>
              <a:gd name="adj" fmla="val 2522"/>
            </a:avLst>
          </a:prstGeom>
          <a:solidFill>
            <a:schemeClr val="bg1">
              <a:alpha val="42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45807" y="3520440"/>
            <a:ext cx="5386706" cy="150368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823156" y="3606800"/>
            <a:ext cx="1300480" cy="130048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498273" y="365760"/>
            <a:ext cx="0" cy="612648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38396" y="1981200"/>
            <a:ext cx="1300480" cy="1300480"/>
            <a:chOff x="1127760" y="1981200"/>
            <a:chExt cx="1300480" cy="1300480"/>
          </a:xfrm>
        </p:grpSpPr>
        <p:sp>
          <p:nvSpPr>
            <p:cNvPr id="12" name="Oval 11"/>
            <p:cNvSpPr/>
            <p:nvPr/>
          </p:nvSpPr>
          <p:spPr>
            <a:xfrm>
              <a:off x="1127760" y="198120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1" r="9939" b="6024"/>
            <a:stretch>
              <a:fillRect/>
            </a:stretch>
          </p:blipFill>
          <p:spPr>
            <a:xfrm>
              <a:off x="1143000" y="2001267"/>
              <a:ext cx="1272540" cy="1267966"/>
            </a:xfrm>
            <a:prstGeom prst="ellipse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33316" y="403860"/>
            <a:ext cx="1300480" cy="1300480"/>
            <a:chOff x="838396" y="3586480"/>
            <a:chExt cx="1300480" cy="1300480"/>
          </a:xfrm>
        </p:grpSpPr>
        <p:sp>
          <p:nvSpPr>
            <p:cNvPr id="14" name="Oval 13"/>
            <p:cNvSpPr/>
            <p:nvPr/>
          </p:nvSpPr>
          <p:spPr>
            <a:xfrm>
              <a:off x="838396" y="358648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9" t="9341" r="21988" b="48114"/>
            <a:stretch>
              <a:fillRect/>
            </a:stretch>
          </p:blipFill>
          <p:spPr>
            <a:xfrm>
              <a:off x="851096" y="3600450"/>
              <a:ext cx="1272540" cy="1277084"/>
            </a:xfrm>
            <a:prstGeom prst="ellipse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38396" y="5191760"/>
            <a:ext cx="1300480" cy="1300480"/>
            <a:chOff x="1127760" y="5191760"/>
            <a:chExt cx="1300480" cy="1300480"/>
          </a:xfrm>
        </p:grpSpPr>
        <p:sp>
          <p:nvSpPr>
            <p:cNvPr id="16" name="Oval 15"/>
            <p:cNvSpPr/>
            <p:nvPr/>
          </p:nvSpPr>
          <p:spPr>
            <a:xfrm>
              <a:off x="1127760" y="519176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9" t="37732" r="24598" b="27985"/>
            <a:stretch>
              <a:fillRect/>
            </a:stretch>
          </p:blipFill>
          <p:spPr>
            <a:xfrm>
              <a:off x="1146810" y="5210064"/>
              <a:ext cx="1270000" cy="1271492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86557" y="706056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latin typeface="Algerian" panose="04020705040A02060702" pitchFamily="82" charset="0"/>
              </a:rPr>
              <a:t>ISITA JANA</a:t>
            </a:r>
            <a:endParaRPr lang="en-IN" sz="3400" dirty="0">
              <a:latin typeface="Algerian" panose="04020705040A02060702" pitchFamily="8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99917" y="230259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latin typeface="Algerian" panose="04020705040A02060702" pitchFamily="82" charset="0"/>
              </a:rPr>
              <a:t>Arpita Sarkar</a:t>
            </a:r>
            <a:endParaRPr lang="en-IN" sz="3400" dirty="0">
              <a:latin typeface="Algerian" panose="04020705040A02060702" pitchFamily="8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99917" y="552985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Sneha Khan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9397" y="2353391"/>
            <a:ext cx="766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Enrollment No : 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2112200001128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    Registration no :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210011286906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9917" y="3944183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/>
                </a:solidFill>
                <a:latin typeface="Algerian" panose="04020705040A02060702" pitchFamily="82" charset="0"/>
              </a:rPr>
              <a:t>Suparna BISWAS</a:t>
            </a:r>
            <a:endParaRPr lang="en-IN" sz="3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6">
                <a:lumMod val="40000"/>
                <a:lumOff val="60000"/>
              </a:schemeClr>
            </a:gs>
            <a:gs pos="97000">
              <a:schemeClr val="accent4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48413" y="193040"/>
            <a:ext cx="11854534" cy="6482080"/>
          </a:xfrm>
          <a:prstGeom prst="roundRect">
            <a:avLst>
              <a:gd name="adj" fmla="val 2522"/>
            </a:avLst>
          </a:prstGeom>
          <a:solidFill>
            <a:schemeClr val="bg1">
              <a:alpha val="42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45807" y="5090160"/>
            <a:ext cx="5386706" cy="150368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823156" y="3606800"/>
            <a:ext cx="1300480" cy="130048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498273" y="365760"/>
            <a:ext cx="0" cy="612648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38396" y="1981200"/>
            <a:ext cx="1300480" cy="1300480"/>
            <a:chOff x="1127760" y="1981200"/>
            <a:chExt cx="1300480" cy="1300480"/>
          </a:xfrm>
        </p:grpSpPr>
        <p:sp>
          <p:nvSpPr>
            <p:cNvPr id="12" name="Oval 11"/>
            <p:cNvSpPr/>
            <p:nvPr/>
          </p:nvSpPr>
          <p:spPr>
            <a:xfrm>
              <a:off x="1127760" y="198120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1" r="9939" b="6024"/>
            <a:stretch>
              <a:fillRect/>
            </a:stretch>
          </p:blipFill>
          <p:spPr>
            <a:xfrm>
              <a:off x="1143000" y="2001267"/>
              <a:ext cx="1272540" cy="1267966"/>
            </a:xfrm>
            <a:prstGeom prst="ellipse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33316" y="403860"/>
            <a:ext cx="1300480" cy="1300480"/>
            <a:chOff x="838396" y="3586480"/>
            <a:chExt cx="1300480" cy="1300480"/>
          </a:xfrm>
        </p:grpSpPr>
        <p:sp>
          <p:nvSpPr>
            <p:cNvPr id="14" name="Oval 13"/>
            <p:cNvSpPr/>
            <p:nvPr/>
          </p:nvSpPr>
          <p:spPr>
            <a:xfrm>
              <a:off x="838396" y="358648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9" t="9341" r="21988" b="48114"/>
            <a:stretch>
              <a:fillRect/>
            </a:stretch>
          </p:blipFill>
          <p:spPr>
            <a:xfrm>
              <a:off x="851096" y="3600450"/>
              <a:ext cx="1272540" cy="1277084"/>
            </a:xfrm>
            <a:prstGeom prst="ellipse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38396" y="5191760"/>
            <a:ext cx="1300480" cy="1300480"/>
            <a:chOff x="1127760" y="5191760"/>
            <a:chExt cx="1300480" cy="1300480"/>
          </a:xfrm>
        </p:grpSpPr>
        <p:sp>
          <p:nvSpPr>
            <p:cNvPr id="16" name="Oval 15"/>
            <p:cNvSpPr/>
            <p:nvPr/>
          </p:nvSpPr>
          <p:spPr>
            <a:xfrm>
              <a:off x="1127760" y="519176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9" t="37732" r="24598" b="27985"/>
            <a:stretch>
              <a:fillRect/>
            </a:stretch>
          </p:blipFill>
          <p:spPr>
            <a:xfrm>
              <a:off x="1146810" y="5210064"/>
              <a:ext cx="1270000" cy="1271492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86557" y="706056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latin typeface="Algerian" panose="04020705040A02060702" pitchFamily="82" charset="0"/>
              </a:rPr>
              <a:t>ISITA JANA</a:t>
            </a:r>
            <a:endParaRPr lang="en-IN" sz="3400" dirty="0">
              <a:latin typeface="Algerian" panose="04020705040A02060702" pitchFamily="8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99917" y="230259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latin typeface="Algerian" panose="04020705040A02060702" pitchFamily="82" charset="0"/>
              </a:rPr>
              <a:t>Arpita Sarkar</a:t>
            </a:r>
            <a:endParaRPr lang="en-IN" sz="3400" dirty="0">
              <a:latin typeface="Algerian" panose="04020705040A02060702" pitchFamily="8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99917" y="3944183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latin typeface="Algerian" panose="04020705040A02060702" pitchFamily="82" charset="0"/>
              </a:rPr>
              <a:t>Suparna BISWAS</a:t>
            </a:r>
            <a:endParaRPr lang="en-IN" sz="3400" dirty="0">
              <a:latin typeface="Algerian" panose="04020705040A02060702" pitchFamily="8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99917" y="552985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/>
                </a:solidFill>
                <a:latin typeface="Algerian" panose="04020705040A02060702" pitchFamily="82" charset="0"/>
              </a:rPr>
              <a:t>Sneha Khan</a:t>
            </a:r>
            <a:endParaRPr lang="en-IN" sz="3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9397" y="2353391"/>
            <a:ext cx="766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Enrollment No : 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2112200001125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    Registration no :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210011257519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725991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80006" y="2189371"/>
            <a:ext cx="457521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rgbClr val="595959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Britannic Bold" panose="020B0903060703020204" pitchFamily="34" charset="0"/>
              </a:rPr>
              <a:t>TABLE OF </a:t>
            </a:r>
            <a:endParaRPr lang="en-US" sz="7200" b="0" cap="none" spc="0" dirty="0">
              <a:ln w="0"/>
              <a:solidFill>
                <a:srgbClr val="595959"/>
              </a:solidFill>
              <a:effectLst>
                <a:innerShdw blurRad="63500" dist="203200" dir="18900000">
                  <a:prstClr val="black">
                    <a:alpha val="50000"/>
                  </a:prstClr>
                </a:innerShdw>
              </a:effectLst>
              <a:latin typeface="Britannic Bold" panose="020B0903060703020204" pitchFamily="34" charset="0"/>
            </a:endParaRPr>
          </a:p>
          <a:p>
            <a:pPr algn="ctr"/>
            <a:r>
              <a:rPr lang="en-US" sz="7200" b="0" cap="none" spc="0" dirty="0">
                <a:ln w="0"/>
                <a:solidFill>
                  <a:srgbClr val="595959"/>
                </a:solidFill>
                <a:effectLst>
                  <a:innerShdw blurRad="63500" dist="203200" dir="18900000">
                    <a:prstClr val="black">
                      <a:alpha val="50000"/>
                    </a:prstClr>
                  </a:innerShdw>
                </a:effectLst>
                <a:latin typeface="Britannic Bold" panose="020B0903060703020204" pitchFamily="34" charset="0"/>
              </a:rPr>
              <a:t>CONTENTS</a:t>
            </a:r>
            <a:endParaRPr lang="en-US" sz="7200" b="0" cap="none" spc="0" dirty="0">
              <a:ln w="0"/>
              <a:solidFill>
                <a:srgbClr val="595959"/>
              </a:solidFill>
              <a:effectLst>
                <a:innerShdw blurRad="63500" dist="203200" dir="18900000">
                  <a:prstClr val="black">
                    <a:alpha val="50000"/>
                  </a:prstClr>
                </a:innerShdw>
              </a:effectLst>
              <a:latin typeface="Britannic Bold" panose="020B0903060703020204" pitchFamily="34" charset="0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5309572" y="866726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/>
          <p:cNvSpPr/>
          <p:nvPr/>
        </p:nvSpPr>
        <p:spPr>
          <a:xfrm>
            <a:off x="5309572" y="1849198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" name="Freeform: Shape 13"/>
          <p:cNvSpPr/>
          <p:nvPr/>
        </p:nvSpPr>
        <p:spPr>
          <a:xfrm>
            <a:off x="5309572" y="2831670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Freeform: Shape 14"/>
          <p:cNvSpPr/>
          <p:nvPr/>
        </p:nvSpPr>
        <p:spPr>
          <a:xfrm>
            <a:off x="5309572" y="3814142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" name="Freeform: Shape 15"/>
          <p:cNvSpPr/>
          <p:nvPr/>
        </p:nvSpPr>
        <p:spPr>
          <a:xfrm>
            <a:off x="5309572" y="4781908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" name="Freeform: Shape 16"/>
          <p:cNvSpPr/>
          <p:nvPr/>
        </p:nvSpPr>
        <p:spPr>
          <a:xfrm>
            <a:off x="5309572" y="5749674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solidFill>
            <a:srgbClr val="F331C0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Freeform: Shape 17"/>
          <p:cNvSpPr/>
          <p:nvPr/>
        </p:nvSpPr>
        <p:spPr>
          <a:xfrm>
            <a:off x="5309572" y="-115746"/>
            <a:ext cx="1620854" cy="1042630"/>
          </a:xfrm>
          <a:custGeom>
            <a:avLst/>
            <a:gdLst>
              <a:gd name="connsiteX0" fmla="*/ 1555751 w 1808472"/>
              <a:gd name="connsiteY0" fmla="*/ 0 h 982472"/>
              <a:gd name="connsiteX1" fmla="*/ 1803395 w 1808472"/>
              <a:gd name="connsiteY1" fmla="*/ 314960 h 982472"/>
              <a:gd name="connsiteX2" fmla="*/ 1808472 w 1808472"/>
              <a:gd name="connsiteY2" fmla="*/ 314960 h 982472"/>
              <a:gd name="connsiteX3" fmla="*/ 1808472 w 1808472"/>
              <a:gd name="connsiteY3" fmla="*/ 982472 h 982472"/>
              <a:gd name="connsiteX4" fmla="*/ 516634 w 1808472"/>
              <a:gd name="connsiteY4" fmla="*/ 982472 h 982472"/>
              <a:gd name="connsiteX5" fmla="*/ 0 w 1808472"/>
              <a:gd name="connsiteY5" fmla="*/ 648716 h 982472"/>
              <a:gd name="connsiteX6" fmla="*/ 516634 w 1808472"/>
              <a:gd name="connsiteY6" fmla="*/ 314960 h 982472"/>
              <a:gd name="connsiteX7" fmla="*/ 1555751 w 1808472"/>
              <a:gd name="connsiteY7" fmla="*/ 314960 h 9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8472" h="982472">
                <a:moveTo>
                  <a:pt x="1555751" y="0"/>
                </a:moveTo>
                <a:lnTo>
                  <a:pt x="1803395" y="314960"/>
                </a:lnTo>
                <a:lnTo>
                  <a:pt x="1808472" y="314960"/>
                </a:lnTo>
                <a:lnTo>
                  <a:pt x="1808472" y="982472"/>
                </a:lnTo>
                <a:lnTo>
                  <a:pt x="516634" y="982472"/>
                </a:lnTo>
                <a:lnTo>
                  <a:pt x="0" y="648716"/>
                </a:lnTo>
                <a:lnTo>
                  <a:pt x="516634" y="314960"/>
                </a:lnTo>
                <a:lnTo>
                  <a:pt x="1555751" y="3149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37" name="Group 36"/>
          <p:cNvGrpSpPr/>
          <p:nvPr/>
        </p:nvGrpSpPr>
        <p:grpSpPr>
          <a:xfrm>
            <a:off x="5548205" y="335280"/>
            <a:ext cx="1361440" cy="473573"/>
            <a:chOff x="5892800" y="335280"/>
            <a:chExt cx="1447800" cy="47357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5548205" y="1320037"/>
            <a:ext cx="1361440" cy="473573"/>
            <a:chOff x="5892800" y="335280"/>
            <a:chExt cx="1447800" cy="47357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548205" y="2302509"/>
            <a:ext cx="1361440" cy="473573"/>
            <a:chOff x="5892800" y="335280"/>
            <a:chExt cx="1447800" cy="473573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548205" y="3282696"/>
            <a:ext cx="1361440" cy="473573"/>
            <a:chOff x="5892800" y="335280"/>
            <a:chExt cx="1447800" cy="473573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5548205" y="4259914"/>
            <a:ext cx="1361440" cy="473573"/>
            <a:chOff x="5892800" y="335280"/>
            <a:chExt cx="1447800" cy="473573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48205" y="5244343"/>
            <a:ext cx="1361440" cy="473573"/>
            <a:chOff x="5892800" y="335280"/>
            <a:chExt cx="1447800" cy="473573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5548205" y="6210305"/>
            <a:ext cx="1361440" cy="473573"/>
            <a:chOff x="5892800" y="335280"/>
            <a:chExt cx="1447800" cy="473573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6217920" y="335280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217920" y="805766"/>
              <a:ext cx="11226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5892800" y="335280"/>
              <a:ext cx="325120" cy="228599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5892800" y="563879"/>
              <a:ext cx="325117" cy="24497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5916505" y="238420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01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916505" y="1227446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02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16505" y="2207942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03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16505" y="3191167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04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16505" y="4165347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05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16505" y="5149776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06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916505" y="6117542"/>
            <a:ext cx="82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Algerian" panose="04020705040A02060702" pitchFamily="82" charset="0"/>
              </a:rPr>
              <a:t>07</a:t>
            </a:r>
            <a:endParaRPr lang="en-IN" sz="36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762240" y="266700"/>
            <a:ext cx="41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Introduction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063433" y="1253480"/>
            <a:ext cx="518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Description &amp; Flowchart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762240" y="2256213"/>
            <a:ext cx="41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Example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41820" y="3237729"/>
            <a:ext cx="538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the algorithm works? 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762240" y="4204786"/>
            <a:ext cx="41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Drawbacks</a:t>
            </a:r>
            <a:endParaRPr lang="en-IN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762240" y="5184135"/>
            <a:ext cx="41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Application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62240" y="6122158"/>
            <a:ext cx="413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bg1"/>
            </a:gs>
            <a:gs pos="10000">
              <a:schemeClr val="accent4">
                <a:lumMod val="40000"/>
                <a:lumOff val="60000"/>
              </a:schemeClr>
            </a:gs>
            <a:gs pos="90000">
              <a:schemeClr val="accent2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4080" y="101600"/>
            <a:ext cx="10342880" cy="15849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270002" y="423445"/>
            <a:ext cx="9773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1700" dirty="0">
                <a:latin typeface="Algerian" panose="04020705040A02060702" pitchFamily="82" charset="0"/>
              </a:rPr>
              <a:t>Introduction</a:t>
            </a:r>
            <a:endParaRPr lang="en-US" sz="7200" b="1" spc="1700" dirty="0">
              <a:latin typeface="Algerian" panose="04020705040A02060702" pitchFamily="82" charset="0"/>
            </a:endParaRPr>
          </a:p>
        </p:txBody>
      </p:sp>
      <p:pic>
        <p:nvPicPr>
          <p:cNvPr id="2054" name="Picture 6" descr="Image result for Ralph Merkle, Martin Hellman, Whitefield Diffie (1977)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391" y="2314575"/>
            <a:ext cx="4597540" cy="36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88481" y="6044050"/>
            <a:ext cx="5425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Ralph Merkle, Martin Hellman, Whitfield Diffie</a:t>
            </a:r>
            <a:endParaRPr lang="en-IN" sz="2000" b="1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203199" y="1796233"/>
          <a:ext cx="7089072" cy="45377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A5DFE4-03FA-4656-9C17-652B8CE3A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>
                                            <p:graphicEl>
                                              <a:dgm id="{B2A5DFE4-03FA-4656-9C17-652B8CE3A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>
                                            <p:graphicEl>
                                              <a:dgm id="{B2A5DFE4-03FA-4656-9C17-652B8CE3A6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E13946F-FA13-4871-8D49-F401AE1B4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>
                                            <p:graphicEl>
                                              <a:dgm id="{BE13946F-FA13-4871-8D49-F401AE1B4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>
                                            <p:graphicEl>
                                              <a:dgm id="{BE13946F-FA13-4871-8D49-F401AE1B4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/>
      <p:bldGraphic spid="10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rgbClr val="E4D2F1"/>
            </a:gs>
            <a:gs pos="42000">
              <a:srgbClr val="DEC8EF"/>
            </a:gs>
            <a:gs pos="97000">
              <a:srgbClr val="AC75D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" y="1881108"/>
            <a:ext cx="119481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spc="600" dirty="0">
                <a:solidFill>
                  <a:srgbClr val="F6367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Diagrammatic representation of </a:t>
            </a:r>
            <a:endParaRPr lang="en-IN" sz="6600" b="1" spc="600" dirty="0">
              <a:solidFill>
                <a:srgbClr val="F636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6600" b="1" spc="600" dirty="0">
                <a:solidFill>
                  <a:srgbClr val="F6367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the algorithm</a:t>
            </a:r>
            <a:endParaRPr lang="en-IN" sz="6600" b="1" spc="600" dirty="0">
              <a:solidFill>
                <a:srgbClr val="F6367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DEC8EF"/>
            </a:gs>
            <a:gs pos="97000">
              <a:srgbClr val="E8D9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56" idx="0"/>
          </p:cNvCxnSpPr>
          <p:nvPr/>
        </p:nvCxnSpPr>
        <p:spPr>
          <a:xfrm>
            <a:off x="10208871" y="1388874"/>
            <a:ext cx="0" cy="470879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2"/>
          </p:cNvCxnSpPr>
          <p:nvPr/>
        </p:nvCxnSpPr>
        <p:spPr>
          <a:xfrm flipH="1">
            <a:off x="1990846" y="1690836"/>
            <a:ext cx="18806" cy="44068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668456" y="756920"/>
            <a:ext cx="2855088" cy="1288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866640" y="840692"/>
            <a:ext cx="2458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 Narrow" panose="020B0606020202030204" pitchFamily="34" charset="0"/>
              </a:rPr>
              <a:t>Alice and Bob agree on two prime numbers, p and g.</a:t>
            </a:r>
            <a:endParaRPr lang="en-IN" sz="2200" dirty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3852" y="233680"/>
            <a:ext cx="1381760" cy="1046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425389" y="345518"/>
            <a:ext cx="1168526" cy="8228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605322" y="1280288"/>
            <a:ext cx="818820" cy="1118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97007" y="1388874"/>
            <a:ext cx="1825290" cy="301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45159" y="2121616"/>
            <a:ext cx="2688350" cy="665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45159" y="3260262"/>
            <a:ext cx="2688350" cy="665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45159" y="4397052"/>
            <a:ext cx="2688350" cy="665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8858493" y="2121616"/>
            <a:ext cx="2688350" cy="665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/>
          <p:cNvSpPr/>
          <p:nvPr/>
        </p:nvSpPr>
        <p:spPr>
          <a:xfrm>
            <a:off x="3183038" y="5274186"/>
            <a:ext cx="5825924" cy="1132104"/>
          </a:xfrm>
          <a:prstGeom prst="roundRect">
            <a:avLst>
              <a:gd name="adj" fmla="val 526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3530278" y="5295121"/>
            <a:ext cx="513916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300" dirty="0">
                <a:latin typeface="Arial Narrow" panose="020B0606020202030204" pitchFamily="34" charset="0"/>
              </a:rPr>
              <a:t>As it turns out, K1 = K2 = K. K thus becomes the shared symmetric key between Alice and Bob.</a:t>
            </a:r>
            <a:endParaRPr lang="en-IN" sz="2300" dirty="0">
              <a:latin typeface="Arial Narrow" panose="020B0606020202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58493" y="3260262"/>
            <a:ext cx="2688350" cy="665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8858493" y="4397052"/>
            <a:ext cx="2688350" cy="6650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1446766" y="497859"/>
            <a:ext cx="112577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dirty="0">
                <a:latin typeface="Britannic Bold" panose="020B0903060703020204" pitchFamily="34" charset="0"/>
              </a:rPr>
              <a:t>Alice</a:t>
            </a:r>
            <a:endParaRPr lang="en-IN" sz="2400" dirty="0">
              <a:latin typeface="Britannic Bold" panose="020B09030607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1803" y="2207499"/>
            <a:ext cx="236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askerville Old Face" panose="02020602080505020303" pitchFamily="18" charset="0"/>
              </a:rPr>
              <a:t>A = </a:t>
            </a:r>
            <a:r>
              <a:rPr lang="en-IN" sz="2400" dirty="0" err="1">
                <a:latin typeface="Baskerville Old Face" panose="02020602080505020303" pitchFamily="18" charset="0"/>
              </a:rPr>
              <a:t>g^x</a:t>
            </a:r>
            <a:r>
              <a:rPr lang="en-IN" sz="2400" dirty="0">
                <a:latin typeface="Baskerville Old Face" panose="02020602080505020303" pitchFamily="18" charset="0"/>
              </a:rPr>
              <a:t> mod p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2531" y="3349940"/>
            <a:ext cx="2086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askerville Old Face" panose="02020602080505020303" pitchFamily="18" charset="0"/>
              </a:rPr>
              <a:t>A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6266" y="4469735"/>
            <a:ext cx="2346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askerville Old Face" panose="02020602080505020303" pitchFamily="18" charset="0"/>
              </a:rPr>
              <a:t>K1 = </a:t>
            </a:r>
            <a:r>
              <a:rPr lang="en-IN" sz="2400" dirty="0" err="1">
                <a:latin typeface="Baskerville Old Face" panose="02020602080505020303" pitchFamily="18" charset="0"/>
              </a:rPr>
              <a:t>B^x</a:t>
            </a:r>
            <a:r>
              <a:rPr lang="en-IN" sz="2400" dirty="0">
                <a:latin typeface="Baskerville Old Face" panose="02020602080505020303" pitchFamily="18" charset="0"/>
              </a:rPr>
              <a:t> mod p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39248" y="2207499"/>
            <a:ext cx="236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askerville Old Face" panose="02020602080505020303" pitchFamily="18" charset="0"/>
              </a:rPr>
              <a:t>B = </a:t>
            </a:r>
            <a:r>
              <a:rPr lang="en-IN" sz="2400" dirty="0" err="1">
                <a:latin typeface="Baskerville Old Face" panose="02020602080505020303" pitchFamily="18" charset="0"/>
              </a:rPr>
              <a:t>g^y</a:t>
            </a:r>
            <a:r>
              <a:rPr lang="en-IN" sz="2400" dirty="0">
                <a:latin typeface="Baskerville Old Face" panose="02020602080505020303" pitchFamily="18" charset="0"/>
              </a:rPr>
              <a:t> mod p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39976" y="3349940"/>
            <a:ext cx="2086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askerville Old Face" panose="02020602080505020303" pitchFamily="18" charset="0"/>
              </a:rPr>
              <a:t>B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39248" y="4469735"/>
            <a:ext cx="237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Baskerville Old Face" panose="02020602080505020303" pitchFamily="18" charset="0"/>
              </a:rPr>
              <a:t>K2 = </a:t>
            </a:r>
            <a:r>
              <a:rPr lang="en-IN" sz="2400" dirty="0" err="1">
                <a:latin typeface="Baskerville Old Face" panose="02020602080505020303" pitchFamily="18" charset="0"/>
              </a:rPr>
              <a:t>A^y</a:t>
            </a:r>
            <a:r>
              <a:rPr lang="en-IN" sz="2400" dirty="0">
                <a:latin typeface="Baskerville Old Face" panose="02020602080505020303" pitchFamily="18" charset="0"/>
              </a:rPr>
              <a:t> mod p</a:t>
            </a:r>
            <a:endParaRPr lang="en-IN" sz="2400" dirty="0">
              <a:latin typeface="Baskerville Old Face" panose="02020602080505020303" pitchFamily="18" charset="0"/>
            </a:endParaRPr>
          </a:p>
        </p:txBody>
      </p:sp>
      <p:cxnSp>
        <p:nvCxnSpPr>
          <p:cNvPr id="37" name="Straight Arrow Connector 36"/>
          <p:cNvCxnSpPr>
            <a:stCxn id="10" idx="3"/>
            <a:endCxn id="22" idx="1"/>
          </p:cNvCxnSpPr>
          <p:nvPr/>
        </p:nvCxnSpPr>
        <p:spPr>
          <a:xfrm>
            <a:off x="3333509" y="3592777"/>
            <a:ext cx="5524984" cy="1136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1"/>
            <a:endCxn id="11" idx="3"/>
          </p:cNvCxnSpPr>
          <p:nvPr/>
        </p:nvCxnSpPr>
        <p:spPr>
          <a:xfrm flipH="1">
            <a:off x="3333509" y="3592777"/>
            <a:ext cx="5524984" cy="11367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502412" y="1482483"/>
            <a:ext cx="3917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523071" y="233680"/>
            <a:ext cx="1381760" cy="10464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9624608" y="345518"/>
            <a:ext cx="1168526" cy="8228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9804541" y="1280288"/>
            <a:ext cx="818820" cy="1118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/>
          <p:cNvSpPr/>
          <p:nvPr/>
        </p:nvSpPr>
        <p:spPr>
          <a:xfrm>
            <a:off x="9296226" y="1388874"/>
            <a:ext cx="1825290" cy="3019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9803725" y="497859"/>
            <a:ext cx="81029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2400" dirty="0">
                <a:latin typeface="Britannic Bold" panose="020B0903060703020204" pitchFamily="34" charset="0"/>
              </a:rPr>
              <a:t>Bob</a:t>
            </a:r>
            <a:endParaRPr lang="en-IN" sz="2400" dirty="0">
              <a:latin typeface="Britannic Bold" panose="020B090306070302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10701631" y="1482483"/>
            <a:ext cx="3917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914073" y="320059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6096000" y="307666"/>
            <a:ext cx="9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1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2572538" y="1703229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TextBox 69"/>
          <p:cNvSpPr txBox="1"/>
          <p:nvPr/>
        </p:nvSpPr>
        <p:spPr>
          <a:xfrm>
            <a:off x="2706159" y="1690836"/>
            <a:ext cx="18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2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2572538" y="2844979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TextBox 71"/>
          <p:cNvSpPr txBox="1"/>
          <p:nvPr/>
        </p:nvSpPr>
        <p:spPr>
          <a:xfrm>
            <a:off x="2632545" y="2832586"/>
            <a:ext cx="3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3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572538" y="3993374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/>
          <p:cNvSpPr txBox="1"/>
          <p:nvPr/>
        </p:nvSpPr>
        <p:spPr>
          <a:xfrm>
            <a:off x="2706159" y="3980981"/>
            <a:ext cx="188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6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10831576" y="3993374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TextBox 75"/>
          <p:cNvSpPr txBox="1"/>
          <p:nvPr/>
        </p:nvSpPr>
        <p:spPr>
          <a:xfrm>
            <a:off x="10996930" y="3980981"/>
            <a:ext cx="12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7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10831576" y="2844979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TextBox 77"/>
          <p:cNvSpPr txBox="1"/>
          <p:nvPr/>
        </p:nvSpPr>
        <p:spPr>
          <a:xfrm>
            <a:off x="10951402" y="2832586"/>
            <a:ext cx="215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5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10831576" y="1716524"/>
            <a:ext cx="436880" cy="436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TextBox 79"/>
          <p:cNvSpPr txBox="1"/>
          <p:nvPr/>
        </p:nvSpPr>
        <p:spPr>
          <a:xfrm>
            <a:off x="10996930" y="1704131"/>
            <a:ext cx="124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4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9" grpId="0" animBg="1"/>
      <p:bldP spid="20" grpId="0"/>
      <p:bldP spid="21" grpId="0" animBg="1"/>
      <p:bldP spid="22" grpId="0" animBg="1"/>
      <p:bldP spid="24" grpId="0"/>
      <p:bldP spid="25" grpId="0"/>
      <p:bldP spid="26" grpId="0"/>
      <p:bldP spid="27" grpId="0"/>
      <p:bldP spid="29" grpId="0"/>
      <p:bldP spid="30" grpId="0"/>
      <p:bldP spid="31" grpId="0"/>
      <p:bldP spid="53" grpId="0" animBg="1"/>
      <p:bldP spid="54" grpId="0" animBg="1"/>
      <p:bldP spid="55" grpId="0" animBg="1"/>
      <p:bldP spid="56" grpId="0" animBg="1"/>
      <p:bldP spid="57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 animBg="1"/>
      <p:bldP spid="76" grpId="0"/>
      <p:bldP spid="77" grpId="0" animBg="1"/>
      <p:bldP spid="78" grpId="0"/>
      <p:bldP spid="79" grpId="0" animBg="1"/>
      <p:bldP spid="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94">
              <a:schemeClr val="bg1"/>
            </a:gs>
            <a:gs pos="34000">
              <a:schemeClr val="accent6">
                <a:lumMod val="40000"/>
                <a:lumOff val="60000"/>
              </a:schemeClr>
            </a:gs>
            <a:gs pos="97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149600" y="446087"/>
            <a:ext cx="5965826" cy="5965826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094480" y="1513840"/>
            <a:ext cx="40741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DESCRIPTION</a:t>
            </a:r>
            <a:endParaRPr lang="en-IN" sz="66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IN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OF</a:t>
            </a:r>
            <a:endParaRPr lang="en-IN" sz="66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IN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THE</a:t>
            </a:r>
            <a:endParaRPr lang="en-IN" sz="66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ctr"/>
            <a:r>
              <a:rPr lang="en-IN" sz="6600" b="1" dirty="0">
                <a:solidFill>
                  <a:schemeClr val="bg1"/>
                </a:solidFill>
                <a:latin typeface="Agency FB" panose="020B0503020202020204" pitchFamily="34" charset="0"/>
              </a:rPr>
              <a:t>ALGORITHM</a:t>
            </a:r>
            <a:endParaRPr lang="en-IN" sz="6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94">
              <a:schemeClr val="bg1"/>
            </a:gs>
            <a:gs pos="34000">
              <a:schemeClr val="accent6">
                <a:lumMod val="40000"/>
                <a:lumOff val="60000"/>
              </a:schemeClr>
            </a:gs>
            <a:gs pos="97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Folded Corner 6"/>
          <p:cNvSpPr/>
          <p:nvPr/>
        </p:nvSpPr>
        <p:spPr>
          <a:xfrm>
            <a:off x="2894080" y="480022"/>
            <a:ext cx="8586720" cy="1473200"/>
          </a:xfrm>
          <a:prstGeom prst="foldedCorner">
            <a:avLst>
              <a:gd name="adj" fmla="val 25633"/>
            </a:avLst>
          </a:prstGeom>
          <a:solidFill>
            <a:srgbClr val="FEBE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711200" y="140711"/>
            <a:ext cx="2822960" cy="2033152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660400" y="618678"/>
            <a:ext cx="2924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Agency FB" panose="020B0503020202020204" pitchFamily="34" charset="0"/>
              </a:rPr>
              <a:t>DESCRIPTION OF THE ALGORITHM</a:t>
            </a:r>
            <a:endParaRPr lang="en-IN" sz="3200" b="1" dirty="0"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4960" y="618678"/>
            <a:ext cx="784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Let us assume that Alice and Bob want to agree upon a key to be used for encrypting/decrypting messages that would be exchanged between them. Then, the Diffie-Hellman key exchange algorithm works as shown below:</a:t>
            </a:r>
            <a:endParaRPr lang="en-IN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47713" y="2343463"/>
            <a:ext cx="10769600" cy="44781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Firstly, Alice and Bob agree on two large prime numbers, p and g. These two integers need not be kept secret. Alice and Bob can use an insecure channel to agree on them.</a:t>
            </a: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Alice chooses another large random number x, and calculates A such that:</a:t>
            </a:r>
            <a:endParaRPr lang="en-IN" sz="1900" b="1" dirty="0">
              <a:latin typeface="Bell MT" panose="02020503060305020303" pitchFamily="18" charset="0"/>
            </a:endParaRPr>
          </a:p>
          <a:p>
            <a:r>
              <a:rPr lang="en-IN" sz="1900" b="1" dirty="0">
                <a:latin typeface="Bell MT" panose="02020503060305020303" pitchFamily="18" charset="0"/>
              </a:rPr>
              <a:t>					A = </a:t>
            </a:r>
            <a:r>
              <a:rPr lang="en-IN" sz="1900" b="1" dirty="0" err="1">
                <a:latin typeface="Bell MT" panose="02020503060305020303" pitchFamily="18" charset="0"/>
              </a:rPr>
              <a:t>g^x</a:t>
            </a:r>
            <a:r>
              <a:rPr lang="en-IN" sz="1900" b="1" dirty="0">
                <a:latin typeface="Bell MT" panose="02020503060305020303" pitchFamily="18" charset="0"/>
              </a:rPr>
              <a:t> mod p</a:t>
            </a: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Alice sends the number A to Bob.</a:t>
            </a: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Bob independently chooses another large random integer y and calculates B such that:</a:t>
            </a:r>
            <a:endParaRPr lang="en-IN" sz="1900" b="1" dirty="0">
              <a:latin typeface="Bell MT" panose="02020503060305020303" pitchFamily="18" charset="0"/>
            </a:endParaRPr>
          </a:p>
          <a:p>
            <a:r>
              <a:rPr lang="en-IN" sz="1900" b="1" dirty="0">
                <a:latin typeface="Bell MT" panose="02020503060305020303" pitchFamily="18" charset="0"/>
              </a:rPr>
              <a:t>					B = </a:t>
            </a:r>
            <a:r>
              <a:rPr lang="en-IN" sz="1900" b="1" dirty="0" err="1">
                <a:latin typeface="Bell MT" panose="02020503060305020303" pitchFamily="18" charset="0"/>
              </a:rPr>
              <a:t>g^y</a:t>
            </a:r>
            <a:r>
              <a:rPr lang="en-IN" sz="1900" b="1" dirty="0">
                <a:latin typeface="Bell MT" panose="02020503060305020303" pitchFamily="18" charset="0"/>
              </a:rPr>
              <a:t> mod p</a:t>
            </a: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Bob sends the number B to Alice.</a:t>
            </a: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A now computes the secret key K1 as follows:</a:t>
            </a:r>
            <a:endParaRPr lang="en-IN" sz="1900" b="1" dirty="0">
              <a:latin typeface="Bell MT" panose="02020503060305020303" pitchFamily="18" charset="0"/>
            </a:endParaRPr>
          </a:p>
          <a:p>
            <a:r>
              <a:rPr lang="en-IN" sz="1900" b="1" dirty="0">
                <a:latin typeface="Bell MT" panose="02020503060305020303" pitchFamily="18" charset="0"/>
              </a:rPr>
              <a:t>					K1 = </a:t>
            </a:r>
            <a:r>
              <a:rPr lang="en-IN" sz="1900" b="1" dirty="0" err="1">
                <a:latin typeface="Bell MT" panose="02020503060305020303" pitchFamily="18" charset="0"/>
              </a:rPr>
              <a:t>B^x</a:t>
            </a:r>
            <a:r>
              <a:rPr lang="en-IN" sz="1900" b="1" dirty="0">
                <a:latin typeface="Bell MT" panose="02020503060305020303" pitchFamily="18" charset="0"/>
              </a:rPr>
              <a:t> mod p</a:t>
            </a: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1900" b="1" dirty="0">
              <a:latin typeface="Bell MT" panose="0202050306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900" b="1" dirty="0">
                <a:latin typeface="Bell MT" panose="02020503060305020303" pitchFamily="18" charset="0"/>
              </a:rPr>
              <a:t>B now computes the secret key K2 as follows:</a:t>
            </a:r>
            <a:endParaRPr lang="en-IN" sz="1900" b="1" dirty="0">
              <a:latin typeface="Bell MT" panose="02020503060305020303" pitchFamily="18" charset="0"/>
            </a:endParaRPr>
          </a:p>
          <a:p>
            <a:r>
              <a:rPr lang="en-IN" sz="1900" b="1" dirty="0">
                <a:latin typeface="Bell MT" panose="02020503060305020303" pitchFamily="18" charset="0"/>
              </a:rPr>
              <a:t>					K2 = </a:t>
            </a:r>
            <a:r>
              <a:rPr lang="en-IN" sz="1900" b="1" dirty="0" err="1">
                <a:latin typeface="Bell MT" panose="02020503060305020303" pitchFamily="18" charset="0"/>
              </a:rPr>
              <a:t>A^y</a:t>
            </a:r>
            <a:r>
              <a:rPr lang="en-IN" sz="1900" b="1" dirty="0">
                <a:latin typeface="Bell MT" panose="02020503060305020303" pitchFamily="18" charset="0"/>
              </a:rPr>
              <a:t> mod p</a:t>
            </a:r>
            <a:endParaRPr lang="en-IN" sz="1900" b="1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9266"/>
            </a:gs>
            <a:gs pos="56000">
              <a:schemeClr val="bg1"/>
            </a:gs>
            <a:gs pos="94000">
              <a:srgbClr val="F49266"/>
            </a:gs>
            <a:gs pos="5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/>
          <p:cNvSpPr/>
          <p:nvPr/>
        </p:nvSpPr>
        <p:spPr>
          <a:xfrm>
            <a:off x="284480" y="2510216"/>
            <a:ext cx="11623040" cy="1837567"/>
          </a:xfrm>
          <a:prstGeom prst="rightArrow">
            <a:avLst>
              <a:gd name="adj1" fmla="val 10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38100"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284480" y="2305615"/>
            <a:ext cx="11541760" cy="224676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0" b="1" spc="2000" dirty="0">
                <a:solidFill>
                  <a:srgbClr val="7030A0"/>
                </a:solidFill>
                <a:latin typeface="Bell MT" panose="02020503060305020303" pitchFamily="18" charset="0"/>
              </a:rPr>
              <a:t>EXAMPLE</a:t>
            </a:r>
            <a:endParaRPr lang="en-IN" sz="14000" b="1" spc="2000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20000"/>
                <a:lumOff val="80000"/>
              </a:schemeClr>
            </a:gs>
            <a:gs pos="97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y icon hd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69" b="98054" l="9728" r="89494">
                        <a14:foregroundMark x1="48249" y1="38911" x2="49805" y2="37743"/>
                        <a14:foregroundMark x1="49805" y1="37743" x2="52140" y2="35798"/>
                        <a14:foregroundMark x1="54864" y1="34241" x2="52529" y2="35798"/>
                        <a14:foregroundMark x1="55704" y1="5795" x2="56809" y2="5058"/>
                        <a14:foregroundMark x1="51894" y1="8335" x2="55028" y2="6246"/>
                        <a14:foregroundMark x1="48638" y1="10506" x2="51582" y2="8543"/>
                        <a14:foregroundMark x1="20151" y1="77982" x2="16342" y2="83658"/>
                        <a14:foregroundMark x1="36187" y1="54086" x2="26835" y2="68023"/>
                        <a14:foregroundMark x1="15564" y1="84436" x2="31518" y2="99222"/>
                        <a14:foregroundMark x1="31518" y1="99222" x2="78210" y2="98054"/>
                        <a14:foregroundMark x1="78210" y1="98054" x2="86381" y2="80156"/>
                        <a14:foregroundMark x1="77747" y1="65663" x2="75486" y2="61868"/>
                        <a14:foregroundMark x1="86381" y1="80156" x2="83131" y2="74700"/>
                        <a14:foregroundMark x1="75486" y1="61868" x2="75486" y2="60700"/>
                        <a14:foregroundMark x1="24903" y1="76265" x2="26070" y2="71984"/>
                        <a14:foregroundMark x1="26848" y1="75097" x2="26070" y2="71984"/>
                        <a14:foregroundMark x1="26070" y1="75097" x2="26848" y2="71206"/>
                        <a14:foregroundMark x1="27237" y1="67315" x2="27237" y2="77432"/>
                        <a14:backgroundMark x1="56031" y1="4669" x2="56420" y2="4669"/>
                        <a14:backgroundMark x1="50584" y1="10895" x2="50973" y2="10506"/>
                        <a14:backgroundMark x1="78210" y1="65370" x2="82490" y2="71206"/>
                        <a14:backgroundMark x1="80545" y1="70817" x2="84825" y2="72763"/>
                        <a14:backgroundMark x1="25112" y1="67315" x2="25681" y2="66926"/>
                        <a14:backgroundMark x1="18288" y1="71984" x2="18965" y2="71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30" y="1996694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3" y="1487408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</a:rPr>
              <a:t>Henry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pic>
        <p:nvPicPr>
          <p:cNvPr id="1032" name="Picture 8" descr="Image result for girl icon hd 3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5" b="98729" l="9746" r="89831">
                        <a14:foregroundMark x1="35169" y1="9746" x2="60169" y2="5508"/>
                        <a14:foregroundMark x1="60169" y1="5508" x2="65254" y2="8898"/>
                        <a14:foregroundMark x1="16949" y1="88983" x2="15254" y2="98729"/>
                        <a14:foregroundMark x1="83475" y1="97034" x2="83898" y2="97458"/>
                        <a14:foregroundMark x1="38559" y1="98729" x2="44068" y2="97881"/>
                        <a14:backgroundMark x1="28814" y1="96186" x2="28814" y2="98729"/>
                        <a14:backgroundMark x1="72881" y1="98305" x2="72881" y2="9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78" y="2215467"/>
            <a:ext cx="2256461" cy="2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16735" y="1628233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</a:rPr>
              <a:t>Stella</a:t>
            </a:r>
            <a:endParaRPr lang="en-IN" sz="32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9266"/>
            </a:gs>
            <a:gs pos="56000">
              <a:schemeClr val="bg1"/>
            </a:gs>
            <a:gs pos="94000">
              <a:srgbClr val="F49266"/>
            </a:gs>
            <a:gs pos="5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/>
          <p:cNvSpPr/>
          <p:nvPr/>
        </p:nvSpPr>
        <p:spPr>
          <a:xfrm>
            <a:off x="284480" y="2510216"/>
            <a:ext cx="3812958" cy="1837567"/>
          </a:xfrm>
          <a:prstGeom prst="rightArrow">
            <a:avLst>
              <a:gd name="adj1" fmla="val 55908"/>
              <a:gd name="adj2" fmla="val 61100"/>
            </a:avLst>
          </a:prstGeom>
          <a:solidFill>
            <a:schemeClr val="accent6">
              <a:lumMod val="40000"/>
              <a:lumOff val="60000"/>
            </a:schemeClr>
          </a:solidFill>
          <a:ln w="3810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397140" y="3013500"/>
            <a:ext cx="3353058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  <a:latin typeface="Bell MT" panose="02020503060305020303" pitchFamily="18" charset="0"/>
              </a:rPr>
              <a:t>EXAMPLE</a:t>
            </a:r>
            <a:endParaRPr lang="en-IN" sz="4800" b="1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pic>
        <p:nvPicPr>
          <p:cNvPr id="2" name="Picture 2" descr="Diffie–Hellman key exchange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33" y="279400"/>
            <a:ext cx="7792720" cy="6299200"/>
          </a:xfrm>
          <a:prstGeom prst="roundRect">
            <a:avLst>
              <a:gd name="adj" fmla="val 80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5">
                <a:lumMod val="60000"/>
                <a:lumOff val="40000"/>
              </a:schemeClr>
            </a:gs>
            <a:gs pos="87000">
              <a:srgbClr val="97F5FF"/>
            </a:gs>
            <a:gs pos="52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889760"/>
            <a:ext cx="118973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latin typeface="Footlight MT Light" panose="0204060206030A020304" pitchFamily="18" charset="0"/>
              </a:rPr>
              <a:t>Why Diffie-Hellman works?</a:t>
            </a:r>
            <a:endParaRPr lang="en-IN" sz="8800" b="1" spc="300" dirty="0">
              <a:latin typeface="Footlight MT Light" panose="0204060206030A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accent5">
                <a:lumMod val="60000"/>
                <a:lumOff val="40000"/>
              </a:schemeClr>
            </a:gs>
            <a:gs pos="90000">
              <a:srgbClr val="97F5FF"/>
            </a:gs>
            <a:gs pos="51000">
              <a:srgbClr val="F7F3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Connector: Elbow 115"/>
          <p:cNvCxnSpPr>
            <a:stCxn id="28" idx="1"/>
          </p:cNvCxnSpPr>
          <p:nvPr/>
        </p:nvCxnSpPr>
        <p:spPr>
          <a:xfrm rot="10800000" flipV="1">
            <a:off x="1567087" y="5285289"/>
            <a:ext cx="444337" cy="33630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77" idx="3"/>
          </p:cNvCxnSpPr>
          <p:nvPr/>
        </p:nvCxnSpPr>
        <p:spPr>
          <a:xfrm flipV="1">
            <a:off x="10170856" y="3821678"/>
            <a:ext cx="530392" cy="313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or: Elbow 124"/>
          <p:cNvCxnSpPr>
            <a:stCxn id="81" idx="3"/>
            <a:endCxn id="108" idx="1"/>
          </p:cNvCxnSpPr>
          <p:nvPr/>
        </p:nvCxnSpPr>
        <p:spPr>
          <a:xfrm>
            <a:off x="10170856" y="5285289"/>
            <a:ext cx="277635" cy="355362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27048" y="0"/>
            <a:ext cx="473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latin typeface="Footlight MT Light" panose="0204060206030A020304" pitchFamily="18" charset="0"/>
              </a:rPr>
              <a:t>Why Diffie-Hellman works?</a:t>
            </a:r>
            <a:endParaRPr lang="en-IN" sz="2400" b="1" spc="300" dirty="0">
              <a:latin typeface="Footlight MT Light" panose="0204060206030A020304" pitchFamily="18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1683041" y="137454"/>
            <a:ext cx="1727310" cy="1383836"/>
            <a:chOff x="1575729" y="137454"/>
            <a:chExt cx="1727310" cy="1383836"/>
          </a:xfrm>
        </p:grpSpPr>
        <p:sp>
          <p:nvSpPr>
            <p:cNvPr id="3" name="Rectangle 2"/>
            <p:cNvSpPr/>
            <p:nvPr/>
          </p:nvSpPr>
          <p:spPr>
            <a:xfrm>
              <a:off x="1802574" y="137454"/>
              <a:ext cx="1307588" cy="99030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04111" y="237286"/>
              <a:ext cx="1105800" cy="778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84044" y="1128175"/>
              <a:ext cx="774866" cy="10583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75729" y="1235537"/>
              <a:ext cx="1727310" cy="28575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66837" y="345459"/>
              <a:ext cx="104307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2400" dirty="0">
                  <a:latin typeface="Cooper Black" panose="0208090404030B020404" pitchFamily="18" charset="0"/>
                </a:rPr>
                <a:t>Alice</a:t>
              </a:r>
              <a:endParaRPr lang="en-IN" sz="2400" dirty="0">
                <a:latin typeface="Cooper Black" panose="0208090404030B020404" pitchFamily="18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61119" y="1330083"/>
              <a:ext cx="370767" cy="1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2011423" y="1805649"/>
            <a:ext cx="1221548" cy="1228203"/>
            <a:chOff x="1904111" y="1805649"/>
            <a:chExt cx="1122745" cy="1111170"/>
          </a:xfrm>
        </p:grpSpPr>
        <p:sp>
          <p:nvSpPr>
            <p:cNvPr id="21" name="Rectangle 20"/>
            <p:cNvSpPr/>
            <p:nvPr/>
          </p:nvSpPr>
          <p:spPr>
            <a:xfrm>
              <a:off x="1904111" y="1805649"/>
              <a:ext cx="1122745" cy="3703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04111" y="2176039"/>
              <a:ext cx="1122745" cy="3703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04111" y="2546429"/>
              <a:ext cx="1122745" cy="370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011423" y="3243805"/>
            <a:ext cx="1206051" cy="1218376"/>
            <a:chOff x="1904111" y="3243805"/>
            <a:chExt cx="1122745" cy="1111170"/>
          </a:xfrm>
        </p:grpSpPr>
        <p:sp>
          <p:nvSpPr>
            <p:cNvPr id="24" name="Rectangle 23"/>
            <p:cNvSpPr/>
            <p:nvPr/>
          </p:nvSpPr>
          <p:spPr>
            <a:xfrm>
              <a:off x="1904111" y="3243805"/>
              <a:ext cx="1122745" cy="3703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4111" y="3614195"/>
              <a:ext cx="1122745" cy="3703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04111" y="3984585"/>
              <a:ext cx="1122745" cy="370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011423" y="4667490"/>
            <a:ext cx="1206051" cy="1235599"/>
            <a:chOff x="1904111" y="4667490"/>
            <a:chExt cx="1122745" cy="1111170"/>
          </a:xfrm>
        </p:grpSpPr>
        <p:sp>
          <p:nvSpPr>
            <p:cNvPr id="27" name="Rectangle 26"/>
            <p:cNvSpPr/>
            <p:nvPr/>
          </p:nvSpPr>
          <p:spPr>
            <a:xfrm>
              <a:off x="1904111" y="4667490"/>
              <a:ext cx="1122745" cy="3703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04111" y="5037880"/>
              <a:ext cx="1122745" cy="3703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904111" y="5408270"/>
              <a:ext cx="1122745" cy="370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737960" y="137454"/>
            <a:ext cx="1727310" cy="1383836"/>
            <a:chOff x="8737960" y="137454"/>
            <a:chExt cx="1727310" cy="1383836"/>
          </a:xfrm>
        </p:grpSpPr>
        <p:sp>
          <p:nvSpPr>
            <p:cNvPr id="30" name="Rectangle 29"/>
            <p:cNvSpPr/>
            <p:nvPr/>
          </p:nvSpPr>
          <p:spPr>
            <a:xfrm>
              <a:off x="8964805" y="137454"/>
              <a:ext cx="1307588" cy="99030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066342" y="237286"/>
              <a:ext cx="1105800" cy="778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46275" y="1128175"/>
              <a:ext cx="774866" cy="10583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737960" y="1235537"/>
              <a:ext cx="1727310" cy="28575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45459" y="345459"/>
              <a:ext cx="8102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Britannic Bold" panose="020B0903060703020204" pitchFamily="34" charset="0"/>
                </a:rPr>
                <a:t>Bob</a:t>
              </a:r>
              <a:endParaRPr lang="en-IN" sz="2400" dirty="0">
                <a:latin typeface="Britannic Bold" panose="020B0903060703020204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0023350" y="1330083"/>
              <a:ext cx="370767" cy="1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2249188" y="2491145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</a:t>
            </a:r>
            <a:endParaRPr lang="en-IN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2267382" y="3501216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</a:t>
            </a:r>
            <a:endParaRPr lang="en-IN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2267381" y="3942623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</a:t>
            </a:r>
            <a:endParaRPr lang="en-IN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2249188" y="4529847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</a:t>
            </a:r>
            <a:endParaRPr lang="en-IN" sz="2800" dirty="0"/>
          </a:p>
        </p:txBody>
      </p:sp>
      <p:sp>
        <p:nvSpPr>
          <p:cNvPr id="63" name="TextBox 62"/>
          <p:cNvSpPr txBox="1"/>
          <p:nvPr/>
        </p:nvSpPr>
        <p:spPr>
          <a:xfrm>
            <a:off x="2265681" y="4948987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</a:t>
            </a:r>
            <a:endParaRPr lang="en-IN" sz="2800" dirty="0"/>
          </a:p>
        </p:txBody>
      </p:sp>
      <p:sp>
        <p:nvSpPr>
          <p:cNvPr id="64" name="TextBox 63"/>
          <p:cNvSpPr txBox="1"/>
          <p:nvPr/>
        </p:nvSpPr>
        <p:spPr>
          <a:xfrm>
            <a:off x="2276309" y="5360853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</a:t>
            </a:r>
            <a:endParaRPr lang="en-IN" sz="2800" dirty="0"/>
          </a:p>
        </p:txBody>
      </p:sp>
      <p:grpSp>
        <p:nvGrpSpPr>
          <p:cNvPr id="71" name="Group 70"/>
          <p:cNvGrpSpPr/>
          <p:nvPr/>
        </p:nvGrpSpPr>
        <p:grpSpPr>
          <a:xfrm>
            <a:off x="8964805" y="1805649"/>
            <a:ext cx="1221548" cy="1228203"/>
            <a:chOff x="1904111" y="1805649"/>
            <a:chExt cx="1122745" cy="1111170"/>
          </a:xfrm>
        </p:grpSpPr>
        <p:sp>
          <p:nvSpPr>
            <p:cNvPr id="72" name="Rectangle 71"/>
            <p:cNvSpPr/>
            <p:nvPr/>
          </p:nvSpPr>
          <p:spPr>
            <a:xfrm>
              <a:off x="1904111" y="1805649"/>
              <a:ext cx="1122745" cy="3703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904111" y="2176039"/>
              <a:ext cx="1122745" cy="3703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904111" y="2546429"/>
              <a:ext cx="1122745" cy="370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964805" y="3243805"/>
            <a:ext cx="1206051" cy="1218376"/>
            <a:chOff x="1904111" y="3243805"/>
            <a:chExt cx="1122745" cy="1111170"/>
          </a:xfrm>
        </p:grpSpPr>
        <p:sp>
          <p:nvSpPr>
            <p:cNvPr id="76" name="Rectangle 75"/>
            <p:cNvSpPr/>
            <p:nvPr/>
          </p:nvSpPr>
          <p:spPr>
            <a:xfrm>
              <a:off x="1904111" y="3243805"/>
              <a:ext cx="1122745" cy="3703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04111" y="3614195"/>
              <a:ext cx="1122745" cy="3703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904111" y="3984585"/>
              <a:ext cx="1122745" cy="370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964805" y="4667490"/>
            <a:ext cx="1206051" cy="1235599"/>
            <a:chOff x="1904111" y="4667490"/>
            <a:chExt cx="1122745" cy="1111170"/>
          </a:xfrm>
        </p:grpSpPr>
        <p:sp>
          <p:nvSpPr>
            <p:cNvPr id="80" name="Rectangle 79"/>
            <p:cNvSpPr/>
            <p:nvPr/>
          </p:nvSpPr>
          <p:spPr>
            <a:xfrm>
              <a:off x="1904111" y="4667490"/>
              <a:ext cx="1122745" cy="37039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904111" y="5037880"/>
              <a:ext cx="1122745" cy="37039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904111" y="5408270"/>
              <a:ext cx="1122745" cy="3703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9195505" y="2491145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</a:t>
            </a:r>
            <a:endParaRPr lang="en-IN" sz="2800" dirty="0"/>
          </a:p>
        </p:txBody>
      </p:sp>
      <p:sp>
        <p:nvSpPr>
          <p:cNvPr id="84" name="TextBox 83"/>
          <p:cNvSpPr txBox="1"/>
          <p:nvPr/>
        </p:nvSpPr>
        <p:spPr>
          <a:xfrm>
            <a:off x="9213699" y="3501216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</a:t>
            </a:r>
            <a:endParaRPr lang="en-IN" sz="2800" dirty="0"/>
          </a:p>
        </p:txBody>
      </p:sp>
      <p:sp>
        <p:nvSpPr>
          <p:cNvPr id="85" name="TextBox 84"/>
          <p:cNvSpPr txBox="1"/>
          <p:nvPr/>
        </p:nvSpPr>
        <p:spPr>
          <a:xfrm>
            <a:off x="9213698" y="3942623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</a:t>
            </a:r>
            <a:endParaRPr lang="en-IN" sz="2800" dirty="0"/>
          </a:p>
        </p:txBody>
      </p:sp>
      <p:sp>
        <p:nvSpPr>
          <p:cNvPr id="86" name="TextBox 85"/>
          <p:cNvSpPr txBox="1"/>
          <p:nvPr/>
        </p:nvSpPr>
        <p:spPr>
          <a:xfrm>
            <a:off x="9195505" y="4529847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</a:t>
            </a:r>
            <a:endParaRPr lang="en-IN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9211998" y="4948987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x</a:t>
            </a:r>
            <a:endParaRPr lang="en-IN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9222626" y="5360853"/>
            <a:ext cx="705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</a:t>
            </a:r>
            <a:endParaRPr lang="en-IN" sz="2800" dirty="0"/>
          </a:p>
        </p:txBody>
      </p:sp>
      <p:sp>
        <p:nvSpPr>
          <p:cNvPr id="91" name="Freeform: Shape 90"/>
          <p:cNvSpPr/>
          <p:nvPr/>
        </p:nvSpPr>
        <p:spPr>
          <a:xfrm>
            <a:off x="3217474" y="2363764"/>
            <a:ext cx="5747331" cy="1009309"/>
          </a:xfrm>
          <a:custGeom>
            <a:avLst/>
            <a:gdLst>
              <a:gd name="connsiteX0" fmla="*/ 4901735 w 5834659"/>
              <a:gd name="connsiteY0" fmla="*/ 0 h 1009309"/>
              <a:gd name="connsiteX1" fmla="*/ 5834659 w 5834659"/>
              <a:gd name="connsiteY1" fmla="*/ 504655 h 1009309"/>
              <a:gd name="connsiteX2" fmla="*/ 4901735 w 5834659"/>
              <a:gd name="connsiteY2" fmla="*/ 1009309 h 1009309"/>
              <a:gd name="connsiteX3" fmla="*/ 4901735 w 5834659"/>
              <a:gd name="connsiteY3" fmla="*/ 760792 h 1009309"/>
              <a:gd name="connsiteX4" fmla="*/ 2884303 w 5834659"/>
              <a:gd name="connsiteY4" fmla="*/ 760792 h 1009309"/>
              <a:gd name="connsiteX5" fmla="*/ 2884303 w 5834659"/>
              <a:gd name="connsiteY5" fmla="*/ 761514 h 1009309"/>
              <a:gd name="connsiteX6" fmla="*/ 861105 w 5834659"/>
              <a:gd name="connsiteY6" fmla="*/ 761514 h 1009309"/>
              <a:gd name="connsiteX7" fmla="*/ 861105 w 5834659"/>
              <a:gd name="connsiteY7" fmla="*/ 1006943 h 1009309"/>
              <a:gd name="connsiteX8" fmla="*/ 0 w 5834659"/>
              <a:gd name="connsiteY8" fmla="*/ 504654 h 1009309"/>
              <a:gd name="connsiteX9" fmla="*/ 861105 w 5834659"/>
              <a:gd name="connsiteY9" fmla="*/ 2364 h 1009309"/>
              <a:gd name="connsiteX10" fmla="*/ 861105 w 5834659"/>
              <a:gd name="connsiteY10" fmla="*/ 247793 h 1009309"/>
              <a:gd name="connsiteX11" fmla="*/ 2884303 w 5834659"/>
              <a:gd name="connsiteY11" fmla="*/ 247793 h 1009309"/>
              <a:gd name="connsiteX12" fmla="*/ 2884303 w 5834659"/>
              <a:gd name="connsiteY12" fmla="*/ 248517 h 1009309"/>
              <a:gd name="connsiteX13" fmla="*/ 4901735 w 5834659"/>
              <a:gd name="connsiteY13" fmla="*/ 248517 h 100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34659" h="1009309">
                <a:moveTo>
                  <a:pt x="4901735" y="0"/>
                </a:moveTo>
                <a:lnTo>
                  <a:pt x="5834659" y="504655"/>
                </a:lnTo>
                <a:lnTo>
                  <a:pt x="4901735" y="1009309"/>
                </a:lnTo>
                <a:lnTo>
                  <a:pt x="4901735" y="760792"/>
                </a:lnTo>
                <a:lnTo>
                  <a:pt x="2884303" y="760792"/>
                </a:lnTo>
                <a:lnTo>
                  <a:pt x="2884303" y="761514"/>
                </a:lnTo>
                <a:lnTo>
                  <a:pt x="861105" y="761514"/>
                </a:lnTo>
                <a:lnTo>
                  <a:pt x="861105" y="1006943"/>
                </a:lnTo>
                <a:lnTo>
                  <a:pt x="0" y="504654"/>
                </a:lnTo>
                <a:lnTo>
                  <a:pt x="861105" y="2364"/>
                </a:lnTo>
                <a:lnTo>
                  <a:pt x="861105" y="247793"/>
                </a:lnTo>
                <a:lnTo>
                  <a:pt x="2884303" y="247793"/>
                </a:lnTo>
                <a:lnTo>
                  <a:pt x="2884303" y="248517"/>
                </a:lnTo>
                <a:lnTo>
                  <a:pt x="4901735" y="248517"/>
                </a:lnTo>
                <a:close/>
              </a:path>
            </a:pathLst>
          </a:cu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93" name="Straight Arrow Connector 92"/>
          <p:cNvCxnSpPr>
            <a:stCxn id="77" idx="1"/>
            <a:endCxn id="28" idx="3"/>
          </p:cNvCxnSpPr>
          <p:nvPr/>
        </p:nvCxnSpPr>
        <p:spPr>
          <a:xfrm flipH="1">
            <a:off x="3217474" y="3852993"/>
            <a:ext cx="5747331" cy="1432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5" idx="3"/>
            <a:endCxn id="81" idx="1"/>
          </p:cNvCxnSpPr>
          <p:nvPr/>
        </p:nvCxnSpPr>
        <p:spPr>
          <a:xfrm>
            <a:off x="3217474" y="3852993"/>
            <a:ext cx="5747331" cy="1432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350663" y="5903089"/>
            <a:ext cx="5480952" cy="7725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4" name="Straight Connector 113"/>
          <p:cNvCxnSpPr>
            <a:stCxn id="25" idx="1"/>
          </p:cNvCxnSpPr>
          <p:nvPr/>
        </p:nvCxnSpPr>
        <p:spPr>
          <a:xfrm flipH="1">
            <a:off x="1412111" y="3852993"/>
            <a:ext cx="599312" cy="98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165714" y="2518199"/>
            <a:ext cx="1560766" cy="2071940"/>
            <a:chOff x="165714" y="2518199"/>
            <a:chExt cx="1560766" cy="2071940"/>
          </a:xfrm>
        </p:grpSpPr>
        <p:sp>
          <p:nvSpPr>
            <p:cNvPr id="96" name="Rectangle 95"/>
            <p:cNvSpPr/>
            <p:nvPr/>
          </p:nvSpPr>
          <p:spPr>
            <a:xfrm>
              <a:off x="165714" y="2518199"/>
              <a:ext cx="1538966" cy="20430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9432" y="2558814"/>
              <a:ext cx="15270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 fills up another one-third of the key using her secret random number</a:t>
              </a:r>
              <a:endParaRPr lang="en-IN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65714" y="4763488"/>
            <a:ext cx="1559894" cy="1754326"/>
            <a:chOff x="165714" y="4763488"/>
            <a:chExt cx="1559894" cy="1754326"/>
          </a:xfrm>
        </p:grpSpPr>
        <p:sp>
          <p:nvSpPr>
            <p:cNvPr id="97" name="Rectangle 96"/>
            <p:cNvSpPr/>
            <p:nvPr/>
          </p:nvSpPr>
          <p:spPr>
            <a:xfrm>
              <a:off x="165714" y="4787904"/>
              <a:ext cx="1538966" cy="17054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82403" y="4763488"/>
              <a:ext cx="1543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 completes the key by adding the last part received from Bob</a:t>
              </a:r>
              <a:endParaRPr lang="en-IN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0431802" y="2518199"/>
            <a:ext cx="1560766" cy="2071940"/>
            <a:chOff x="10431802" y="2518199"/>
            <a:chExt cx="1560766" cy="2071940"/>
          </a:xfrm>
        </p:grpSpPr>
        <p:sp>
          <p:nvSpPr>
            <p:cNvPr id="105" name="Rectangle 104"/>
            <p:cNvSpPr/>
            <p:nvPr/>
          </p:nvSpPr>
          <p:spPr>
            <a:xfrm>
              <a:off x="10431802" y="2518199"/>
              <a:ext cx="1538966" cy="20430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465520" y="2558814"/>
              <a:ext cx="152704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 fills up another one-third of the key using his secret random number</a:t>
              </a:r>
              <a:endParaRPr lang="en-IN" dirty="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431802" y="4763488"/>
            <a:ext cx="1559894" cy="1754326"/>
            <a:chOff x="10431802" y="4763488"/>
            <a:chExt cx="1559894" cy="1754326"/>
          </a:xfrm>
        </p:grpSpPr>
        <p:sp>
          <p:nvSpPr>
            <p:cNvPr id="106" name="Rectangle 105"/>
            <p:cNvSpPr/>
            <p:nvPr/>
          </p:nvSpPr>
          <p:spPr>
            <a:xfrm>
              <a:off x="10431802" y="4787904"/>
              <a:ext cx="1538966" cy="17054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0448491" y="4763488"/>
              <a:ext cx="1543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 completes the key by adding the last part received from Alice</a:t>
              </a:r>
              <a:endParaRPr lang="en-IN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3427334" y="5966176"/>
            <a:ext cx="5327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Both keys are the same because the order of completion (x first or y first) does not matter</a:t>
            </a:r>
            <a:endParaRPr lang="en-IN" dirty="0"/>
          </a:p>
        </p:txBody>
      </p:sp>
      <p:sp>
        <p:nvSpPr>
          <p:cNvPr id="110" name="TextBox 109"/>
          <p:cNvSpPr txBox="1"/>
          <p:nvPr/>
        </p:nvSpPr>
        <p:spPr>
          <a:xfrm>
            <a:off x="3463781" y="2625130"/>
            <a:ext cx="5337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pc="300" dirty="0"/>
              <a:t>One-third of the key (g) is public</a:t>
            </a:r>
            <a:endParaRPr lang="en-IN" sz="2200" spc="3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461661" y="3529826"/>
            <a:ext cx="241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 sends the key to Bob</a:t>
            </a:r>
            <a:endParaRPr lang="en-IN" dirty="0"/>
          </a:p>
        </p:txBody>
      </p:sp>
      <p:sp>
        <p:nvSpPr>
          <p:cNvPr id="112" name="TextBox 111"/>
          <p:cNvSpPr txBox="1"/>
          <p:nvPr/>
        </p:nvSpPr>
        <p:spPr>
          <a:xfrm>
            <a:off x="6219946" y="3539718"/>
            <a:ext cx="241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 sends the key to Alice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8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83" grpId="0"/>
      <p:bldP spid="84" grpId="0"/>
      <p:bldP spid="85" grpId="0"/>
      <p:bldP spid="86" grpId="0"/>
      <p:bldP spid="87" grpId="0"/>
      <p:bldP spid="88" grpId="0"/>
      <p:bldP spid="91" grpId="0" animBg="1"/>
      <p:bldP spid="101" grpId="0" animBg="1"/>
      <p:bldP spid="109" grpId="0"/>
      <p:bldP spid="110" grpId="0"/>
      <p:bldP spid="111" grpId="0"/>
      <p:bldP spid="1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9000">
              <a:srgbClr val="FDD8E4"/>
            </a:gs>
            <a:gs pos="33000">
              <a:schemeClr val="bg2"/>
            </a:gs>
            <a:gs pos="0">
              <a:srgbClr val="8F3D49"/>
            </a:gs>
            <a:gs pos="100000">
              <a:srgbClr val="8F3D49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0863" y="555582"/>
            <a:ext cx="1230388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700" b="1" dirty="0">
                <a:ln w="19050">
                  <a:solidFill>
                    <a:srgbClr val="8F3D49"/>
                  </a:solidFill>
                </a:ln>
                <a:solidFill>
                  <a:srgbClr val="8F3D49"/>
                </a:solidFill>
                <a:latin typeface="Britannic Bold" panose="020B0903060703020204" pitchFamily="34" charset="0"/>
              </a:rPr>
              <a:t>LIMITATIONS OF THE ALGORITHM</a:t>
            </a:r>
            <a:endParaRPr lang="en-IN" sz="5700" b="1" dirty="0">
              <a:ln w="19050">
                <a:solidFill>
                  <a:srgbClr val="8F3D49"/>
                </a:solidFill>
              </a:ln>
              <a:solidFill>
                <a:srgbClr val="8F3D49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815" y="1851961"/>
            <a:ext cx="11632557" cy="4713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IN" sz="3000" b="1" dirty="0">
                <a:solidFill>
                  <a:srgbClr val="002060"/>
                </a:solidFill>
                <a:latin typeface="Arial Narrow" panose="020B0606020202030204" pitchFamily="34" charset="0"/>
              </a:rPr>
              <a:t>Lack of authentication</a:t>
            </a: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procedure.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Algorithm can be used only for </a:t>
            </a:r>
            <a:r>
              <a:rPr lang="en-IN" sz="3000" b="1" dirty="0">
                <a:solidFill>
                  <a:srgbClr val="002060"/>
                </a:solidFill>
                <a:latin typeface="Arial Narrow" panose="020B0606020202030204" pitchFamily="34" charset="0"/>
              </a:rPr>
              <a:t>symmetric key exchange</a:t>
            </a: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.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As there is no authentication involved, it is vulnerable to </a:t>
            </a:r>
            <a:r>
              <a:rPr lang="en-IN" sz="3000" b="1" dirty="0">
                <a:solidFill>
                  <a:srgbClr val="002060"/>
                </a:solidFill>
                <a:latin typeface="Arial Narrow" panose="020B0606020202030204" pitchFamily="34" charset="0"/>
              </a:rPr>
              <a:t>man-in-the-middle attack</a:t>
            </a: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.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As it is computationally intensive, it is expensive in terms of resources and CPU performance time.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Encryption of information cannot be performed with the help of this algorithm.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en-IN" sz="3000" b="1" dirty="0">
                <a:solidFill>
                  <a:srgbClr val="002060"/>
                </a:solidFill>
                <a:latin typeface="Arial Narrow" panose="020B0606020202030204" pitchFamily="34" charset="0"/>
              </a:rPr>
              <a:t>Digital signature</a:t>
            </a:r>
            <a:r>
              <a:rPr lang="en-IN" sz="2800" dirty="0">
                <a:solidFill>
                  <a:srgbClr val="002060"/>
                </a:solidFill>
                <a:latin typeface="Arial Narrow" panose="020B0606020202030204" pitchFamily="34" charset="0"/>
              </a:rPr>
              <a:t> cannot be signed using Diffie-Hellman algorithm.</a:t>
            </a:r>
            <a:endParaRPr lang="en-IN" sz="28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-1273216" y="777966"/>
            <a:ext cx="136976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500" b="1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sym typeface="+mn-ea"/>
              </a:rPr>
              <a:t>           Applications of </a:t>
            </a:r>
            <a:br>
              <a:rPr kumimoji="0" lang="en-US" sz="4500" b="1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sym typeface="+mn-ea"/>
              </a:rPr>
            </a:br>
            <a:r>
              <a:rPr kumimoji="0" lang="en-US" sz="4500" b="1" i="0" u="none" strike="noStrike" kern="1200" cap="none" spc="-15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gerian" panose="04020705040A02060702" pitchFamily="82" charset="0"/>
                <a:sym typeface="+mn-ea"/>
              </a:rPr>
              <a:t>        Diffie-Hellman KEY EXCHANGE Algorithm</a:t>
            </a:r>
            <a:endParaRPr kumimoji="0" lang="en-US" sz="4500" b="1" i="0" u="none" strike="noStrike" kern="1200" cap="none" spc="-15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lgerian" panose="04020705040A02060702" pitchFamily="82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801495" y="2533739"/>
            <a:ext cx="86042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skerville Old Face" panose="02020602080505020303" pitchFamily="18" charset="0"/>
                <a:sym typeface="+mn-ea"/>
              </a:rPr>
              <a:t>Diffie-Hellman is currently used in many protocols, namely: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skerville Old Face" panose="02020602080505020303" pitchFamily="18" charset="0"/>
                <a:ea typeface="Heiti SC Medium" panose="02000000000000000000" charset="-122"/>
                <a:sym typeface="+mn-ea"/>
              </a:rPr>
              <a:t>- Secure Sockets Layer(SSL)/Transport Layer Secure(TLS)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  <a:ea typeface="Heiti SC Medium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skerville Old Face" panose="02020602080505020303" pitchFamily="18" charset="0"/>
                <a:ea typeface="Heiti SC Medium" panose="02000000000000000000" charset="-122"/>
                <a:sym typeface="+mn-ea"/>
              </a:rPr>
              <a:t>- Secure Shell(SSH)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  <a:ea typeface="Heiti SC Medium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skerville Old Face" panose="02020602080505020303" pitchFamily="18" charset="0"/>
                <a:ea typeface="Heiti SC Medium" panose="02000000000000000000" charset="-122"/>
                <a:sym typeface="+mn-ea"/>
              </a:rPr>
              <a:t>- Internet Protocol Security (IPsec)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  <a:ea typeface="Heiti SC Medium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skerville Old Face" panose="02020602080505020303" pitchFamily="18" charset="0"/>
                <a:ea typeface="Heiti SC Medium" panose="02000000000000000000" charset="-122"/>
                <a:sym typeface="+mn-ea"/>
              </a:rPr>
              <a:t>- Public Key Infrastructure(PKI)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  <a:ea typeface="Heiti SC Medium" panose="02000000000000000000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askerville Old Face" panose="02020602080505020303" pitchFamily="18" charset="0"/>
                <a:ea typeface="Heiti SC Medium" panose="02000000000000000000" charset="-122"/>
              </a:rPr>
              <a:t>- Internet Key Exchange(IKE)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  <a:ea typeface="Heiti SC Medium" panose="02000000000000000000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askerville Old Face" panose="02020602080505020303" pitchFamily="18" charset="0"/>
              <a:ea typeface="Heiti SC Medium" panose="02000000000000000000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9126855" y="5953760"/>
            <a:ext cx="1153795" cy="111950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Isosceles Triangle 6"/>
          <p:cNvSpPr/>
          <p:nvPr/>
        </p:nvSpPr>
        <p:spPr>
          <a:xfrm rot="13260000">
            <a:off x="9201785" y="-107315"/>
            <a:ext cx="1188720" cy="863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8799830" y="4362450"/>
            <a:ext cx="559435" cy="559435"/>
          </a:xfrm>
          <a:prstGeom prst="ellipse">
            <a:avLst/>
          </a:prstGeom>
          <a:solidFill>
            <a:srgbClr val="7030A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8834120" y="4443730"/>
            <a:ext cx="419735" cy="396875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Isosceles Triangle 9"/>
          <p:cNvSpPr/>
          <p:nvPr/>
        </p:nvSpPr>
        <p:spPr>
          <a:xfrm rot="19440000">
            <a:off x="9417050" y="-223520"/>
            <a:ext cx="838835" cy="826770"/>
          </a:xfrm>
          <a:prstGeom prst="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10176510" y="3126740"/>
            <a:ext cx="1794510" cy="11074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U-Turn Arrow 11"/>
          <p:cNvSpPr/>
          <p:nvPr/>
        </p:nvSpPr>
        <p:spPr>
          <a:xfrm>
            <a:off x="10631170" y="2379980"/>
            <a:ext cx="1002665" cy="1431925"/>
          </a:xfrm>
          <a:prstGeom prst="uturn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0905490" y="3531870"/>
            <a:ext cx="302895" cy="2800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1010265" y="3768090"/>
            <a:ext cx="93345" cy="280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ame 16"/>
          <p:cNvSpPr/>
          <p:nvPr/>
        </p:nvSpPr>
        <p:spPr>
          <a:xfrm>
            <a:off x="12098020" y="912495"/>
            <a:ext cx="396875" cy="396875"/>
          </a:xfrm>
          <a:prstGeom prst="fra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ame 17"/>
          <p:cNvSpPr/>
          <p:nvPr/>
        </p:nvSpPr>
        <p:spPr>
          <a:xfrm>
            <a:off x="12098020" y="1425575"/>
            <a:ext cx="657225" cy="477520"/>
          </a:xfrm>
          <a:prstGeom prst="fra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11489690" y="6176010"/>
            <a:ext cx="1014095" cy="89725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11570970" y="6250940"/>
            <a:ext cx="839470" cy="70548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26390" y="-465455"/>
            <a:ext cx="1153160" cy="11074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83235" y="-304800"/>
            <a:ext cx="839470" cy="7867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ight Triangle 27"/>
          <p:cNvSpPr/>
          <p:nvPr/>
        </p:nvSpPr>
        <p:spPr>
          <a:xfrm rot="540000">
            <a:off x="2528570" y="-424180"/>
            <a:ext cx="1002665" cy="1024255"/>
          </a:xfrm>
          <a:prstGeom prst="rt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ight Triangle 28"/>
          <p:cNvSpPr/>
          <p:nvPr/>
        </p:nvSpPr>
        <p:spPr>
          <a:xfrm rot="1140000">
            <a:off x="2457450" y="-277495"/>
            <a:ext cx="821690" cy="760730"/>
          </a:xfrm>
          <a:prstGeom prst="rtTriangl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11534775" y="-304800"/>
            <a:ext cx="657225" cy="559435"/>
          </a:xfrm>
          <a:prstGeom prst="wedgeEllipseCallou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Callout 30"/>
          <p:cNvSpPr/>
          <p:nvPr/>
        </p:nvSpPr>
        <p:spPr>
          <a:xfrm>
            <a:off x="11654790" y="-222885"/>
            <a:ext cx="420370" cy="396240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Cloud 31"/>
          <p:cNvSpPr/>
          <p:nvPr/>
        </p:nvSpPr>
        <p:spPr>
          <a:xfrm>
            <a:off x="-187960" y="6120765"/>
            <a:ext cx="1480820" cy="1557655"/>
          </a:xfrm>
          <a:prstGeom prst="clou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Explosion 1 32"/>
          <p:cNvSpPr/>
          <p:nvPr/>
        </p:nvSpPr>
        <p:spPr>
          <a:xfrm rot="780000">
            <a:off x="83820" y="6289675"/>
            <a:ext cx="1024890" cy="1107440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lowchart: Multidocument 34"/>
          <p:cNvSpPr/>
          <p:nvPr/>
        </p:nvSpPr>
        <p:spPr>
          <a:xfrm>
            <a:off x="8169910" y="6250940"/>
            <a:ext cx="1515110" cy="1410335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twork Security Wallpapers - Wallpaper C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" name="Flowchart: Alternate Process 3"/>
          <p:cNvSpPr/>
          <p:nvPr/>
        </p:nvSpPr>
        <p:spPr>
          <a:xfrm>
            <a:off x="350520" y="7366779"/>
            <a:ext cx="11490960" cy="537972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50520" y="7122940"/>
            <a:ext cx="11595246" cy="537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sz="230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IN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The Diffie-Hellman Key Exchange Algorithm is a secure way of keys exchange across a public channel.</a:t>
            </a:r>
            <a:endParaRPr kumimoji="0" lang="en-US" altLang="en-IN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en-IN" sz="230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IN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The DH key exchange method allows the two parties that have zero knowledge of each other to set up a shared secret over an insecure (public)channel.</a:t>
            </a:r>
            <a:endParaRPr kumimoji="0" lang="en-US" altLang="en-IN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sz="2300" dirty="0">
              <a:solidFill>
                <a:prstClr val="white"/>
              </a:solidFill>
              <a:latin typeface="Century" panose="020406040505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For exchanging data in secret communication across a public channel domain , Diffie-Hellman key exchange establishes a shared secret between the two parties. </a:t>
            </a: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Diffie-Hellman is used in creating a variety of Internet services.</a:t>
            </a: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DH key agreement is a non-authentication key-agreement protocol , it forms the foundation for many authenticated protocols and is used in transport layer Security’s ephemeral modes to provide forward secrecy.</a:t>
            </a: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</p:txBody>
      </p:sp>
      <p:sp useBgFill="1">
        <p:nvSpPr>
          <p:cNvPr id="9" name="Rectangle 8"/>
          <p:cNvSpPr/>
          <p:nvPr/>
        </p:nvSpPr>
        <p:spPr>
          <a:xfrm>
            <a:off x="1666753" y="-2742825"/>
            <a:ext cx="8588415" cy="21789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944546" y="-1480607"/>
            <a:ext cx="8194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spc="1000" dirty="0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  <a:endParaRPr lang="en-IN" sz="5400" spc="1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etwork Security Wallpapers - Wallpaper Ca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" name="Flowchart: Alternate Process 3"/>
          <p:cNvSpPr/>
          <p:nvPr/>
        </p:nvSpPr>
        <p:spPr>
          <a:xfrm>
            <a:off x="350520" y="1549470"/>
            <a:ext cx="11490960" cy="537972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50520" y="1305631"/>
            <a:ext cx="11595246" cy="53797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sz="230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IN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The Diffie-Hellman Key Exchange Algorithm is a secure way of keys exchange across a public channel.</a:t>
            </a:r>
            <a:endParaRPr kumimoji="0" lang="en-US" altLang="en-IN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en-IN" sz="230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IN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The DH key exchange method allows the two parties that have zero knowledge of each other to set up a shared secret over an insecure (public) channel.</a:t>
            </a:r>
            <a:endParaRPr kumimoji="0" lang="en-US" altLang="en-IN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sz="2300" dirty="0">
              <a:solidFill>
                <a:prstClr val="white"/>
              </a:solidFill>
              <a:latin typeface="Century" panose="020406040505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For exchanging data in secret communication across a public channel domain , Diffie-Hellman key exchange establishes a shared secret between the two parties. </a:t>
            </a: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Diffie-Hellman is used in creating a variety of Internet services.</a:t>
            </a: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300" i="0" u="none" strike="noStrike" kern="1200" cap="none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uLnTx/>
                <a:uFillTx/>
                <a:latin typeface="Century" panose="02040604050505020304" pitchFamily="18" charset="0"/>
                <a:cs typeface="Arial Black" panose="020B0A04020102020204" pitchFamily="34" charset="0"/>
              </a:rPr>
              <a:t>DH key agreement is a non-authentication key-agreement protocol , it forms the foundation for many authenticated protocols and is used in transport layer Security’s ephemeral modes to provide forward secrecy.</a:t>
            </a:r>
            <a:endParaRPr kumimoji="0" lang="en-US" sz="2300" i="0" u="none" strike="noStrike" kern="1200" cap="none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uLnTx/>
              <a:uFillTx/>
              <a:latin typeface="Century" panose="02040604050505020304" pitchFamily="18" charset="0"/>
              <a:cs typeface="Arial Black" panose="020B0A04020102020204" pitchFamily="34" charset="0"/>
            </a:endParaRPr>
          </a:p>
        </p:txBody>
      </p:sp>
      <p:sp useBgFill="1">
        <p:nvSpPr>
          <p:cNvPr id="9" name="Rectangle 8"/>
          <p:cNvSpPr/>
          <p:nvPr/>
        </p:nvSpPr>
        <p:spPr>
          <a:xfrm>
            <a:off x="1666753" y="-1236819"/>
            <a:ext cx="8588415" cy="23942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944546" y="240759"/>
            <a:ext cx="8194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spc="1000" dirty="0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  <a:endParaRPr lang="en-IN" sz="6600" spc="1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ryptography Wallpapers - Wallpaper Cav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Sequential Access Storage 2"/>
          <p:cNvSpPr/>
          <p:nvPr/>
        </p:nvSpPr>
        <p:spPr>
          <a:xfrm>
            <a:off x="81022" y="81023"/>
            <a:ext cx="5960962" cy="5668450"/>
          </a:xfrm>
          <a:custGeom>
            <a:avLst/>
            <a:gdLst>
              <a:gd name="connsiteX0" fmla="*/ 3096228 w 6192455"/>
              <a:gd name="connsiteY0" fmla="*/ 6192455 h 6192455"/>
              <a:gd name="connsiteX1" fmla="*/ 59493 w 6192455"/>
              <a:gd name="connsiteY1" fmla="*/ 3700271 h 6192455"/>
              <a:gd name="connsiteX2" fmla="*/ 1911353 w 6192455"/>
              <a:gd name="connsiteY2" fmla="*/ 235685 h 6192455"/>
              <a:gd name="connsiteX3" fmla="*/ 5670648 w 6192455"/>
              <a:gd name="connsiteY3" fmla="*/ 1376055 h 6192455"/>
              <a:gd name="connsiteX4" fmla="*/ 5285592 w 6192455"/>
              <a:gd name="connsiteY4" fmla="*/ 5285591 h 6192455"/>
              <a:gd name="connsiteX5" fmla="*/ 6192455 w 6192455"/>
              <a:gd name="connsiteY5" fmla="*/ 5285591 h 6192455"/>
              <a:gd name="connsiteX6" fmla="*/ 6192455 w 6192455"/>
              <a:gd name="connsiteY6" fmla="*/ 6192455 h 6192455"/>
              <a:gd name="connsiteX7" fmla="*/ 3096228 w 6192455"/>
              <a:gd name="connsiteY7" fmla="*/ 6192455 h 6192455"/>
              <a:gd name="connsiteX0-1" fmla="*/ 3096534 w 6215910"/>
              <a:gd name="connsiteY0-2" fmla="*/ 6192773 h 6192773"/>
              <a:gd name="connsiteX1-3" fmla="*/ 59799 w 6215910"/>
              <a:gd name="connsiteY1-4" fmla="*/ 3700589 h 6192773"/>
              <a:gd name="connsiteX2-5" fmla="*/ 1911659 w 6215910"/>
              <a:gd name="connsiteY2-6" fmla="*/ 236003 h 6192773"/>
              <a:gd name="connsiteX3-7" fmla="*/ 5670954 w 6215910"/>
              <a:gd name="connsiteY3-8" fmla="*/ 1376373 h 6192773"/>
              <a:gd name="connsiteX4-9" fmla="*/ 5285898 w 6215910"/>
              <a:gd name="connsiteY4-10" fmla="*/ 5285909 h 6192773"/>
              <a:gd name="connsiteX5-11" fmla="*/ 6215910 w 6215910"/>
              <a:gd name="connsiteY5-12" fmla="*/ 6177159 h 6192773"/>
              <a:gd name="connsiteX6-13" fmla="*/ 6192761 w 6215910"/>
              <a:gd name="connsiteY6-14" fmla="*/ 6192773 h 6192773"/>
              <a:gd name="connsiteX7-15" fmla="*/ 3096534 w 6215910"/>
              <a:gd name="connsiteY7-16" fmla="*/ 6192773 h 6192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6215910" h="6192773">
                <a:moveTo>
                  <a:pt x="3096534" y="6192773"/>
                </a:moveTo>
                <a:cubicBezTo>
                  <a:pt x="1619403" y="6192773"/>
                  <a:pt x="347973" y="5149337"/>
                  <a:pt x="59799" y="3700589"/>
                </a:cubicBezTo>
                <a:cubicBezTo>
                  <a:pt x="-228375" y="2251841"/>
                  <a:pt x="546968" y="801277"/>
                  <a:pt x="1911659" y="236003"/>
                </a:cubicBezTo>
                <a:cubicBezTo>
                  <a:pt x="3276350" y="-329270"/>
                  <a:pt x="4850304" y="148183"/>
                  <a:pt x="5670954" y="1376373"/>
                </a:cubicBezTo>
                <a:cubicBezTo>
                  <a:pt x="6491604" y="2604562"/>
                  <a:pt x="6330388" y="4241420"/>
                  <a:pt x="5285898" y="5285909"/>
                </a:cubicBezTo>
                <a:lnTo>
                  <a:pt x="6215910" y="6177159"/>
                </a:lnTo>
                <a:lnTo>
                  <a:pt x="6192761" y="6192773"/>
                </a:lnTo>
                <a:lnTo>
                  <a:pt x="3096534" y="619277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909464" y="-64927"/>
            <a:ext cx="73659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7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latin typeface="Algerian" panose="04020705040A02060702" pitchFamily="82" charset="0"/>
              </a:rPr>
              <a:t>Acknowledgement</a:t>
            </a:r>
            <a:endParaRPr lang="en-US" sz="57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Algerian" panose="04020705040A02060702" pitchFamily="82" charset="0"/>
            </a:endParaRPr>
          </a:p>
          <a:p>
            <a:pPr algn="ctr"/>
            <a:endParaRPr lang="en-US" sz="5700" b="1" dirty="0">
              <a:ln>
                <a:solidFill>
                  <a:srgbClr val="FFFF00"/>
                </a:solidFill>
              </a:ln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53" y="1108527"/>
            <a:ext cx="52009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As we have come to the end of our presentation I would like to thank </a:t>
            </a:r>
            <a:r>
              <a:rPr lang="en-US" sz="2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Rana  Sir</a:t>
            </a:r>
            <a:r>
              <a:rPr lang="en-US" sz="2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Display" panose="020B0004020202020204" pitchFamily="34" charset="0"/>
              </a:rPr>
              <a:t> for giving us this opportunity to perform, thanks to all the lovely audience for patiently hearing us out and bearing with our mistakes , last but not the least I would like to thank my team members Isita ,Arpita and Suparna for their constant support and cooperation .</a:t>
            </a:r>
            <a:endParaRPr lang="en-IN" sz="2600" dirty="0">
              <a:solidFill>
                <a:schemeClr val="accent4">
                  <a:lumMod val="20000"/>
                  <a:lumOff val="80000"/>
                </a:schemeClr>
              </a:solidFill>
              <a:latin typeface="Aptos Display" panose="020B00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43817" y="5749473"/>
            <a:ext cx="12752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ptos Display" panose="020B0004020202020204" pitchFamily="34" charset="0"/>
              </a:rPr>
              <a:t>        </a:t>
            </a:r>
            <a:r>
              <a:rPr lang="en-US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So</a:t>
            </a:r>
            <a:r>
              <a:rPr lang="en-US" sz="2400">
                <a:solidFill>
                  <a:schemeClr val="bg1"/>
                </a:solidFill>
                <a:latin typeface="Aptos Display" panose="020B0004020202020204" pitchFamily="34" charset="0"/>
              </a:rPr>
              <a:t>, we </a:t>
            </a:r>
            <a:r>
              <a:rPr lang="en-US" sz="2400" dirty="0">
                <a:solidFill>
                  <a:schemeClr val="bg1"/>
                </a:solidFill>
                <a:latin typeface="Aptos Display" panose="020B0004020202020204" pitchFamily="34" charset="0"/>
              </a:rPr>
              <a:t>would like to sign off by saying ,</a:t>
            </a:r>
            <a:endParaRPr lang="en-US" sz="1800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algn="ctr"/>
            <a:r>
              <a:rPr lang="en-US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pperplate Gothic Bold" panose="020E0705020206020404" pitchFamily="34" charset="0"/>
              </a:rPr>
              <a:t>"Encrypt your data and protect your future."</a:t>
            </a:r>
            <a:endParaRPr lang="en-IN" sz="3600" b="1" dirty="0">
              <a:solidFill>
                <a:schemeClr val="accent2">
                  <a:lumMod val="60000"/>
                  <a:lumOff val="40000"/>
                </a:schemeClr>
              </a:solidFill>
              <a:latin typeface="Copperplate Gothic Bold" panose="020E0705020206020404" pitchFamily="34" charset="0"/>
            </a:endParaRPr>
          </a:p>
          <a:p>
            <a:endParaRPr lang="en-IN" sz="3600" b="1" dirty="0">
              <a:latin typeface="Copperplate Gothic Bold" panose="020E07050202060204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CAC2"/>
            </a:gs>
            <a:gs pos="0">
              <a:srgbClr val="FED0EA"/>
            </a:gs>
            <a:gs pos="76000">
              <a:srgbClr val="FDDFD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5920" y="1524001"/>
            <a:ext cx="6240879" cy="4215502"/>
          </a:xfrm>
          <a:prstGeom prst="rect">
            <a:avLst/>
          </a:prstGeom>
          <a:gradFill>
            <a:gsLst>
              <a:gs pos="0">
                <a:srgbClr val="FDD8E4"/>
              </a:gs>
              <a:gs pos="0">
                <a:srgbClr val="FED0EA"/>
              </a:gs>
              <a:gs pos="76000">
                <a:srgbClr val="FDDFDF"/>
              </a:gs>
            </a:gsLst>
            <a:lin ang="5400000" scaled="1"/>
          </a:gradFill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uLnTx/>
                <a:uFillTx/>
                <a:latin typeface="Arial Black" panose="020B0A04020102020204" pitchFamily="34" charset="0"/>
              </a:rPr>
              <a:t>THANK </a:t>
            </a:r>
            <a:endParaRPr kumimoji="0" lang="en-US" sz="11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39700">
                  <a:srgbClr val="FC2679">
                    <a:alpha val="40000"/>
                  </a:srgbClr>
                </a:glow>
                <a:outerShdw blurRad="38100" dist="38100" dir="2700000" algn="tl">
                  <a:srgbClr val="000000">
                    <a:alpha val="82000"/>
                  </a:srgbClr>
                </a:outerShdw>
                <a:reflection blurRad="6350" stA="63000" endPos="58000" dir="5400000" sy="-100000" algn="bl" rotWithShape="0"/>
              </a:effectLst>
              <a:uLnTx/>
              <a:uFillTx/>
              <a:latin typeface="Arial Black" panose="020B0A04020102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39700">
                    <a:srgbClr val="FC2679">
                      <a:alpha val="40000"/>
                    </a:srgbClr>
                  </a:glow>
                  <a:outerShdw blurRad="38100" dist="38100" dir="2700000" algn="tl">
                    <a:srgbClr val="000000">
                      <a:alpha val="82000"/>
                    </a:srgbClr>
                  </a:outerShdw>
                  <a:reflection blurRad="6350" stA="63000" endPos="58000" dir="5400000" sy="-100000" algn="bl" rotWithShape="0"/>
                </a:effectLst>
                <a:uLnTx/>
                <a:uFillTx/>
                <a:latin typeface="Arial Black" panose="020B0A04020102020204" pitchFamily="34" charset="0"/>
              </a:rPr>
              <a:t>YOU</a:t>
            </a:r>
            <a:endParaRPr kumimoji="0" lang="en-US" sz="115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39700">
                  <a:srgbClr val="FC2679">
                    <a:alpha val="40000"/>
                  </a:srgbClr>
                </a:glow>
                <a:outerShdw blurRad="38100" dist="38100" dir="2700000" algn="tl">
                  <a:srgbClr val="000000">
                    <a:alpha val="82000"/>
                  </a:srgbClr>
                </a:outerShdw>
                <a:reflection blurRad="6350" stA="63000" endPos="58000" dir="5400000" sy="-100000" algn="bl" rotWithShape="0"/>
              </a:effectLst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0096" y="1524001"/>
            <a:ext cx="7175624" cy="4215501"/>
          </a:xfrm>
          <a:prstGeom prst="rect">
            <a:avLst/>
          </a:prstGeom>
          <a:gradFill>
            <a:gsLst>
              <a:gs pos="0">
                <a:srgbClr val="FDD8E4"/>
              </a:gs>
              <a:gs pos="0">
                <a:srgbClr val="FED5E6"/>
              </a:gs>
              <a:gs pos="76000">
                <a:srgbClr val="FDDF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/>
          <p:cNvSpPr/>
          <p:nvPr/>
        </p:nvSpPr>
        <p:spPr>
          <a:xfrm>
            <a:off x="7981227" y="1524288"/>
            <a:ext cx="213649" cy="4215502"/>
          </a:xfrm>
          <a:prstGeom prst="roundRect">
            <a:avLst>
              <a:gd name="adj" fmla="val 30630"/>
            </a:avLst>
          </a:prstGeom>
          <a:solidFill>
            <a:srgbClr val="F331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-0.54088 3.7037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4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55326 1.8518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6" grpId="0" animBg="1"/>
      <p:bldP spid="6" grpId="1" animBg="1"/>
      <p:bldP spid="6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20000"/>
                <a:lumOff val="80000"/>
              </a:schemeClr>
            </a:gs>
            <a:gs pos="97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y icon hd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69" b="98054" l="9728" r="89494">
                        <a14:foregroundMark x1="48249" y1="38911" x2="49805" y2="37743"/>
                        <a14:foregroundMark x1="49805" y1="37743" x2="52140" y2="35798"/>
                        <a14:foregroundMark x1="54864" y1="34241" x2="52529" y2="35798"/>
                        <a14:foregroundMark x1="55704" y1="5795" x2="56809" y2="5058"/>
                        <a14:foregroundMark x1="51894" y1="8335" x2="55028" y2="6246"/>
                        <a14:foregroundMark x1="48638" y1="10506" x2="51582" y2="8543"/>
                        <a14:foregroundMark x1="20151" y1="77982" x2="16342" y2="83658"/>
                        <a14:foregroundMark x1="36187" y1="54086" x2="26835" y2="68023"/>
                        <a14:foregroundMark x1="15564" y1="84436" x2="31518" y2="99222"/>
                        <a14:foregroundMark x1="31518" y1="99222" x2="78210" y2="98054"/>
                        <a14:foregroundMark x1="78210" y1="98054" x2="86381" y2="80156"/>
                        <a14:foregroundMark x1="77747" y1="65663" x2="75486" y2="61868"/>
                        <a14:foregroundMark x1="86381" y1="80156" x2="83131" y2="74700"/>
                        <a14:foregroundMark x1="75486" y1="61868" x2="75486" y2="60700"/>
                        <a14:foregroundMark x1="24903" y1="76265" x2="26070" y2="71984"/>
                        <a14:foregroundMark x1="26848" y1="75097" x2="26070" y2="71984"/>
                        <a14:foregroundMark x1="26070" y1="75097" x2="26848" y2="71206"/>
                        <a14:foregroundMark x1="27237" y1="67315" x2="27237" y2="77432"/>
                        <a14:backgroundMark x1="56031" y1="4669" x2="56420" y2="4669"/>
                        <a14:backgroundMark x1="50584" y1="10895" x2="50973" y2="10506"/>
                        <a14:backgroundMark x1="78210" y1="65370" x2="82490" y2="71206"/>
                        <a14:backgroundMark x1="80545" y1="70817" x2="84825" y2="72763"/>
                        <a14:backgroundMark x1="25112" y1="67315" x2="25681" y2="66926"/>
                        <a14:backgroundMark x1="18288" y1="71984" x2="18965" y2="71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30" y="3131008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3" y="262172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</a:rPr>
              <a:t>Henry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pic>
        <p:nvPicPr>
          <p:cNvPr id="1032" name="Picture 8" descr="Image result for girl icon hd 3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5" b="98729" l="9746" r="89831">
                        <a14:foregroundMark x1="35169" y1="9746" x2="60169" y2="5508"/>
                        <a14:foregroundMark x1="60169" y1="5508" x2="65254" y2="8898"/>
                        <a14:foregroundMark x1="16949" y1="88983" x2="15254" y2="98729"/>
                        <a14:foregroundMark x1="83475" y1="97034" x2="83898" y2="97458"/>
                        <a14:foregroundMark x1="38559" y1="98729" x2="44068" y2="97881"/>
                        <a14:backgroundMark x1="28814" y1="96186" x2="28814" y2="98729"/>
                        <a14:backgroundMark x1="72881" y1="98305" x2="72881" y2="9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78" y="3349781"/>
            <a:ext cx="2256461" cy="2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16735" y="276254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</a:rPr>
              <a:t>Stella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6058" y="821803"/>
            <a:ext cx="10637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askerville Old Face" panose="02020602080505020303" pitchFamily="18" charset="0"/>
              </a:rPr>
              <a:t>Let’s consider Henry and Stella who want to exchange messages securely using encrypted messages.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20000"/>
                <a:lumOff val="80000"/>
              </a:schemeClr>
            </a:gs>
            <a:gs pos="97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y icon hd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69" b="98054" l="9728" r="89494">
                        <a14:foregroundMark x1="48249" y1="38911" x2="49805" y2="37743"/>
                        <a14:foregroundMark x1="49805" y1="37743" x2="52140" y2="35798"/>
                        <a14:foregroundMark x1="54864" y1="34241" x2="52529" y2="35798"/>
                        <a14:foregroundMark x1="55704" y1="5795" x2="56809" y2="5058"/>
                        <a14:foregroundMark x1="51894" y1="8335" x2="55028" y2="6246"/>
                        <a14:foregroundMark x1="48638" y1="10506" x2="51582" y2="8543"/>
                        <a14:foregroundMark x1="20151" y1="77982" x2="16342" y2="83658"/>
                        <a14:foregroundMark x1="36187" y1="54086" x2="26835" y2="68023"/>
                        <a14:foregroundMark x1="15564" y1="84436" x2="31518" y2="99222"/>
                        <a14:foregroundMark x1="31518" y1="99222" x2="78210" y2="98054"/>
                        <a14:foregroundMark x1="78210" y1="98054" x2="86381" y2="80156"/>
                        <a14:foregroundMark x1="77747" y1="65663" x2="75486" y2="61868"/>
                        <a14:foregroundMark x1="86381" y1="80156" x2="83131" y2="74700"/>
                        <a14:foregroundMark x1="75486" y1="61868" x2="75486" y2="60700"/>
                        <a14:foregroundMark x1="24903" y1="76265" x2="26070" y2="71984"/>
                        <a14:foregroundMark x1="26848" y1="75097" x2="26070" y2="71984"/>
                        <a14:foregroundMark x1="26070" y1="75097" x2="26848" y2="71206"/>
                        <a14:foregroundMark x1="27237" y1="67315" x2="27237" y2="77432"/>
                        <a14:backgroundMark x1="56031" y1="4669" x2="56420" y2="4669"/>
                        <a14:backgroundMark x1="50584" y1="10895" x2="50973" y2="10506"/>
                        <a14:backgroundMark x1="78210" y1="65370" x2="82490" y2="71206"/>
                        <a14:backgroundMark x1="80545" y1="70817" x2="84825" y2="72763"/>
                        <a14:backgroundMark x1="25112" y1="67315" x2="25681" y2="66926"/>
                        <a14:backgroundMark x1="18288" y1="71984" x2="18965" y2="71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530" y="3131008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8803" y="2621722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</a:rPr>
              <a:t>Henry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pic>
        <p:nvPicPr>
          <p:cNvPr id="1032" name="Picture 8" descr="Image result for girl icon hd 3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5" b="98729" l="9746" r="89831">
                        <a14:foregroundMark x1="35169" y1="9746" x2="60169" y2="5508"/>
                        <a14:foregroundMark x1="60169" y1="5508" x2="65254" y2="8898"/>
                        <a14:foregroundMark x1="16949" y1="88983" x2="15254" y2="98729"/>
                        <a14:foregroundMark x1="83475" y1="97034" x2="83898" y2="97458"/>
                        <a14:foregroundMark x1="38559" y1="98729" x2="44068" y2="97881"/>
                        <a14:backgroundMark x1="28814" y1="96186" x2="28814" y2="98729"/>
                        <a14:backgroundMark x1="72881" y1="98305" x2="72881" y2="9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78" y="3349781"/>
            <a:ext cx="2256461" cy="2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16735" y="2762547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Britannic Bold" panose="020B0903060703020204" pitchFamily="34" charset="0"/>
              </a:rPr>
              <a:t>Stella</a:t>
            </a:r>
            <a:endParaRPr lang="en-IN" sz="3200" dirty="0">
              <a:latin typeface="Britannic Bold" panose="020B09030607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965" y="821803"/>
            <a:ext cx="11285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askerville Old Face" panose="02020602080505020303" pitchFamily="18" charset="0"/>
              </a:rPr>
              <a:t>To be able to send encrypted messages, an encryption/decryption key must be formulated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20000"/>
                <a:lumOff val="80000"/>
              </a:schemeClr>
            </a:gs>
            <a:gs pos="97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y icon hd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69" b="98054" l="9728" r="89494">
                        <a14:foregroundMark x1="48249" y1="38911" x2="49805" y2="37743"/>
                        <a14:foregroundMark x1="49805" y1="37743" x2="52140" y2="35798"/>
                        <a14:foregroundMark x1="54864" y1="34241" x2="52529" y2="35798"/>
                        <a14:foregroundMark x1="55704" y1="5795" x2="56809" y2="5058"/>
                        <a14:foregroundMark x1="51894" y1="8335" x2="55028" y2="6246"/>
                        <a14:foregroundMark x1="48638" y1="10506" x2="51582" y2="8543"/>
                        <a14:foregroundMark x1="20151" y1="77982" x2="16342" y2="83658"/>
                        <a14:foregroundMark x1="36187" y1="54086" x2="26835" y2="68023"/>
                        <a14:foregroundMark x1="15564" y1="84436" x2="31518" y2="99222"/>
                        <a14:foregroundMark x1="31518" y1="99222" x2="78210" y2="98054"/>
                        <a14:foregroundMark x1="78210" y1="98054" x2="86381" y2="80156"/>
                        <a14:foregroundMark x1="77747" y1="65663" x2="75486" y2="61868"/>
                        <a14:foregroundMark x1="86381" y1="80156" x2="83131" y2="74700"/>
                        <a14:foregroundMark x1="75486" y1="61868" x2="75486" y2="60700"/>
                        <a14:foregroundMark x1="24903" y1="76265" x2="26070" y2="71984"/>
                        <a14:foregroundMark x1="26848" y1="75097" x2="26070" y2="71984"/>
                        <a14:foregroundMark x1="26070" y1="75097" x2="26848" y2="71206"/>
                        <a14:foregroundMark x1="27237" y1="67315" x2="27237" y2="77432"/>
                        <a14:backgroundMark x1="56031" y1="4669" x2="56420" y2="4669"/>
                        <a14:backgroundMark x1="50584" y1="10895" x2="50973" y2="10506"/>
                        <a14:backgroundMark x1="78210" y1="65370" x2="82490" y2="71206"/>
                        <a14:backgroundMark x1="80545" y1="70817" x2="84825" y2="72763"/>
                        <a14:backgroundMark x1="25112" y1="67315" x2="25681" y2="66926"/>
                        <a14:backgroundMark x1="18288" y1="71984" x2="18965" y2="71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0" y="1915864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irl icon hd 3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5" b="98729" l="9746" r="89831">
                        <a14:foregroundMark x1="35169" y1="9746" x2="60169" y2="5508"/>
                        <a14:foregroundMark x1="60169" y1="5508" x2="65254" y2="8898"/>
                        <a14:foregroundMark x1="16949" y1="88983" x2="15254" y2="98729"/>
                        <a14:foregroundMark x1="83475" y1="97034" x2="83898" y2="97458"/>
                        <a14:foregroundMark x1="38559" y1="98729" x2="44068" y2="97881"/>
                        <a14:backgroundMark x1="28814" y1="96186" x2="28814" y2="98729"/>
                        <a14:backgroundMark x1="72881" y1="98305" x2="72881" y2="9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29" y="2134637"/>
            <a:ext cx="2256461" cy="2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597" y="821803"/>
            <a:ext cx="1186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askerville Old Face" panose="02020602080505020303" pitchFamily="18" charset="0"/>
              </a:rPr>
              <a:t>Sending this key directly makes it easy for hackers to capture it in transit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05782" y="4109013"/>
            <a:ext cx="3935393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2" descr="Image result for key icon hd 3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7" y="2527742"/>
            <a:ext cx="1581271" cy="15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20000"/>
                <a:lumOff val="80000"/>
              </a:schemeClr>
            </a:gs>
            <a:gs pos="97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boy icon hd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69" b="98054" l="9728" r="89494">
                        <a14:foregroundMark x1="48249" y1="38911" x2="49805" y2="37743"/>
                        <a14:foregroundMark x1="49805" y1="37743" x2="52140" y2="35798"/>
                        <a14:foregroundMark x1="54864" y1="34241" x2="52529" y2="35798"/>
                        <a14:foregroundMark x1="55704" y1="5795" x2="56809" y2="5058"/>
                        <a14:foregroundMark x1="51894" y1="8335" x2="55028" y2="6246"/>
                        <a14:foregroundMark x1="48638" y1="10506" x2="51582" y2="8543"/>
                        <a14:foregroundMark x1="20151" y1="77982" x2="16342" y2="83658"/>
                        <a14:foregroundMark x1="36187" y1="54086" x2="26835" y2="68023"/>
                        <a14:foregroundMark x1="15564" y1="84436" x2="31518" y2="99222"/>
                        <a14:foregroundMark x1="31518" y1="99222" x2="78210" y2="98054"/>
                        <a14:foregroundMark x1="78210" y1="98054" x2="86381" y2="80156"/>
                        <a14:foregroundMark x1="77747" y1="65663" x2="75486" y2="61868"/>
                        <a14:foregroundMark x1="86381" y1="80156" x2="83131" y2="74700"/>
                        <a14:foregroundMark x1="75486" y1="61868" x2="75486" y2="60700"/>
                        <a14:foregroundMark x1="24903" y1="76265" x2="26070" y2="71984"/>
                        <a14:foregroundMark x1="26848" y1="75097" x2="26070" y2="71984"/>
                        <a14:foregroundMark x1="26070" y1="75097" x2="26848" y2="71206"/>
                        <a14:foregroundMark x1="27237" y1="67315" x2="27237" y2="77432"/>
                        <a14:backgroundMark x1="56031" y1="4669" x2="56420" y2="4669"/>
                        <a14:backgroundMark x1="50584" y1="10895" x2="50973" y2="10506"/>
                        <a14:backgroundMark x1="78210" y1="65370" x2="82490" y2="71206"/>
                        <a14:backgroundMark x1="80545" y1="70817" x2="84825" y2="72763"/>
                        <a14:backgroundMark x1="25112" y1="67315" x2="25681" y2="66926"/>
                        <a14:backgroundMark x1="18288" y1="71984" x2="18965" y2="71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10" y="1429727"/>
            <a:ext cx="2447925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irl icon hd 3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5" b="98729" l="9746" r="89831">
                        <a14:foregroundMark x1="35169" y1="9746" x2="60169" y2="5508"/>
                        <a14:foregroundMark x1="60169" y1="5508" x2="65254" y2="8898"/>
                        <a14:foregroundMark x1="16949" y1="88983" x2="15254" y2="98729"/>
                        <a14:foregroundMark x1="83475" y1="97034" x2="83898" y2="97458"/>
                        <a14:foregroundMark x1="38559" y1="98729" x2="44068" y2="97881"/>
                        <a14:backgroundMark x1="28814" y1="96186" x2="28814" y2="98729"/>
                        <a14:backgroundMark x1="72881" y1="98305" x2="72881" y2="98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029" y="1648500"/>
            <a:ext cx="2256461" cy="2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597" y="555585"/>
            <a:ext cx="1186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Baskerville Old Face" panose="02020602080505020303" pitchFamily="18" charset="0"/>
              </a:rPr>
              <a:t>Sending this key directly makes it easy for hackers to capture it in transit</a:t>
            </a:r>
            <a:endParaRPr lang="en-IN" sz="3200" b="1" dirty="0">
              <a:latin typeface="Baskerville Old Face" panose="02020602080505020303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05782" y="3102016"/>
            <a:ext cx="3935393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2" descr="Image result for key icon hd 3D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77" y="1520745"/>
            <a:ext cx="1581271" cy="158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6132513" y="3429000"/>
            <a:ext cx="0" cy="101567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mage result for hacker icon hd 3D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47" b="95053" l="5282" r="94366">
                        <a14:foregroundMark x1="29577" y1="11307" x2="48944" y2="3887"/>
                        <a14:foregroundMark x1="48944" y1="3887" x2="68662" y2="8481"/>
                        <a14:foregroundMark x1="68662" y1="8481" x2="70775" y2="9894"/>
                        <a14:foregroundMark x1="38028" y1="5300" x2="64437" y2="6360"/>
                        <a14:foregroundMark x1="34507" y1="33216" x2="46479" y2="38516"/>
                        <a14:foregroundMark x1="27113" y1="68905" x2="11972" y2="85512"/>
                        <a14:foregroundMark x1="11972" y1="85512" x2="9859" y2="90813"/>
                        <a14:foregroundMark x1="2817" y1="91519" x2="25000" y2="93993"/>
                        <a14:foregroundMark x1="25000" y1="93993" x2="47887" y2="92226"/>
                        <a14:foregroundMark x1="47887" y1="92226" x2="54225" y2="93286"/>
                        <a14:foregroundMark x1="5634" y1="91519" x2="5282" y2="92933"/>
                        <a14:foregroundMark x1="55282" y1="91873" x2="89789" y2="87279"/>
                        <a14:foregroundMark x1="72887" y1="92933" x2="94366" y2="950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44" y="4585398"/>
            <a:ext cx="2143484" cy="21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286" b="27143" l="730" r="24088">
                        <a14:foregroundMark x1="5292" y1="15893" x2="3102" y2="16250"/>
                        <a14:foregroundMark x1="4197" y1="13393" x2="2372" y2="12500"/>
                        <a14:foregroundMark x1="6204" y1="10357" x2="4015" y2="7500"/>
                        <a14:foregroundMark x1="9124" y1="7857" x2="8577" y2="6429"/>
                        <a14:foregroundMark x1="12774" y1="6964" x2="12956" y2="4464"/>
                        <a14:foregroundMark x1="16241" y1="8214" x2="16971" y2="6607"/>
                        <a14:foregroundMark x1="19161" y1="10179" x2="21898" y2="8214"/>
                        <a14:foregroundMark x1="21350" y1="13036" x2="23175" y2="12500"/>
                        <a14:foregroundMark x1="20073" y1="16607" x2="22628" y2="16607"/>
                        <a14:foregroundMark x1="912" y1="16786" x2="912" y2="16786"/>
                        <a14:foregroundMark x1="24088" y1="16786" x2="24088" y2="16786"/>
                        <a14:foregroundMark x1="12591" y1="9107" x2="12591" y2="9107"/>
                        <a14:backgroundMark x1="5292" y1="15714" x2="5292" y2="15714"/>
                        <a14:backgroundMark x1="4562" y1="15893" x2="4562" y2="15893"/>
                        <a14:backgroundMark x1="4562" y1="15893" x2="4562" y2="15893"/>
                        <a14:backgroundMark x1="5657" y1="16786" x2="5657" y2="16786"/>
                        <a14:backgroundMark x1="12409" y1="20714" x2="12409" y2="2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77" r="73471" b="69765"/>
          <a:stretch>
            <a:fillRect/>
          </a:stretch>
        </p:blipFill>
        <p:spPr>
          <a:xfrm>
            <a:off x="170659" y="-219921"/>
            <a:ext cx="1703324" cy="1808176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643" b="26964" l="38139" r="62774">
                        <a14:foregroundMark x1="38504" y1="6607" x2="39051" y2="4643"/>
                        <a14:foregroundMark x1="56387" y1="5000" x2="56387" y2="6071"/>
                        <a14:foregroundMark x1="59898" y1="5038" x2="60102" y2="5113"/>
                        <a14:foregroundMark x1="59307" y1="4821" x2="59648" y2="4946"/>
                        <a14:foregroundMark x1="60766" y1="10893" x2="60766" y2="12679"/>
                        <a14:foregroundMark x1="51642" y1="26071" x2="51642" y2="26964"/>
                        <a14:foregroundMark x1="48601" y1="26071" x2="48723" y2="26250"/>
                        <a14:foregroundMark x1="46898" y1="23571" x2="47352" y2="24238"/>
                        <a14:foregroundMark x1="43431" y1="23750" x2="43796" y2="26071"/>
                        <a14:foregroundMark x1="39234" y1="23929" x2="39416" y2="26250"/>
                        <a14:backgroundMark x1="47445" y1="24821" x2="48358" y2="25179"/>
                        <a14:backgroundMark x1="47810" y1="24107" x2="48358" y2="25893"/>
                        <a14:backgroundMark x1="47445" y1="24821" x2="47445" y2="24464"/>
                        <a14:backgroundMark x1="60219" y1="5000" x2="60766" y2="5357"/>
                        <a14:backgroundMark x1="60036" y1="5357" x2="59672" y2="5000"/>
                        <a14:backgroundMark x1="51095" y1="24821" x2="51095" y2="26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83" t="2242" r="33794" b="70199"/>
          <a:stretch>
            <a:fillRect/>
          </a:stretch>
        </p:blipFill>
        <p:spPr>
          <a:xfrm>
            <a:off x="6829064" y="-219921"/>
            <a:ext cx="1456860" cy="1331088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8393" b="61071" l="730" r="25000">
                        <a14:foregroundMark x1="1264" y1="40357" x2="2555" y2="42321"/>
                        <a14:foregroundMark x1="1147" y1="40179" x2="1264" y2="40357"/>
                        <a14:foregroundMark x1="912" y1="39821" x2="1147" y2="40179"/>
                        <a14:foregroundMark x1="6513" y1="41429" x2="6934" y2="41964"/>
                        <a14:foregroundMark x1="5530" y1="40179" x2="6513" y2="41429"/>
                        <a14:foregroundMark x1="5109" y1="39643" x2="5530" y2="40179"/>
                        <a14:foregroundMark x1="19191" y1="41607" x2="19526" y2="41964"/>
                        <a14:foregroundMark x1="18857" y1="41250" x2="19191" y2="41607"/>
                        <a14:foregroundMark x1="18020" y1="40357" x2="18857" y2="41250"/>
                        <a14:foregroundMark x1="17518" y1="39821" x2="18020" y2="40357"/>
                        <a14:foregroundMark x1="22628" y1="39107" x2="22080" y2="38929"/>
                        <a14:foregroundMark x1="1642" y1="45893" x2="1825" y2="45893"/>
                        <a14:foregroundMark x1="22445" y1="48393" x2="22445" y2="49107"/>
                        <a14:foregroundMark x1="22445" y1="48214" x2="22445" y2="48393"/>
                        <a14:foregroundMark x1="22445" y1="47857" x2="22445" y2="48214"/>
                        <a14:foregroundMark x1="22445" y1="46429" x2="22445" y2="46964"/>
                        <a14:foregroundMark x1="6021" y1="54821" x2="6387" y2="55179"/>
                        <a14:foregroundMark x1="5840" y1="54643" x2="6021" y2="54821"/>
                        <a14:foregroundMark x1="5657" y1="54464" x2="5840" y2="54643"/>
                        <a14:foregroundMark x1="5111" y1="53929" x2="5657" y2="54464"/>
                        <a14:foregroundMark x1="4745" y1="53571" x2="5111" y2="53929"/>
                        <a14:foregroundMark x1="2600" y1="54821" x2="3102" y2="55536"/>
                        <a14:foregroundMark x1="2475" y1="54643" x2="2600" y2="54821"/>
                        <a14:foregroundMark x1="2349" y1="54464" x2="2475" y2="54643"/>
                        <a14:foregroundMark x1="1973" y1="53929" x2="2349" y2="54464"/>
                        <a14:foregroundMark x1="1095" y1="52679" x2="1973" y2="53929"/>
                        <a14:foregroundMark x1="2218" y1="60536" x2="2555" y2="61071"/>
                        <a14:foregroundMark x1="1319" y1="59107" x2="2218" y2="60536"/>
                        <a14:foregroundMark x1="1095" y1="58750" x2="1319" y2="59107"/>
                        <a14:foregroundMark x1="6162" y1="60536" x2="6387" y2="61071"/>
                        <a14:foregroundMark x1="5560" y1="59107" x2="6162" y2="60536"/>
                        <a14:foregroundMark x1="5109" y1="58036" x2="5560" y2="59107"/>
                        <a14:foregroundMark x1="9854" y1="57857" x2="9854" y2="57679"/>
                        <a14:foregroundMark x1="13930" y1="60000" x2="14234" y2="60893"/>
                        <a14:foregroundMark x1="13748" y1="59464" x2="13930" y2="60000"/>
                        <a14:foregroundMark x1="13687" y1="59286" x2="13748" y2="59464"/>
                        <a14:foregroundMark x1="13504" y1="58750" x2="13687" y2="59286"/>
                        <a14:foregroundMark x1="18248" y1="58036" x2="18613" y2="61071"/>
                        <a14:foregroundMark x1="22263" y1="57679" x2="22810" y2="57857"/>
                        <a14:foregroundMark x1="21168" y1="52500" x2="22263" y2="52321"/>
                        <a14:foregroundMark x1="18248" y1="54286" x2="18613" y2="55179"/>
                        <a14:backgroundMark x1="6022" y1="54464" x2="6022" y2="54464"/>
                        <a14:backgroundMark x1="5657" y1="54464" x2="5657" y2="54464"/>
                        <a14:backgroundMark x1="5839" y1="53929" x2="5839" y2="53929"/>
                        <a14:backgroundMark x1="6204" y1="54821" x2="6204" y2="54821"/>
                        <a14:backgroundMark x1="2737" y1="54643" x2="2737" y2="54643"/>
                        <a14:backgroundMark x1="2737" y1="54643" x2="2737" y2="54643"/>
                        <a14:backgroundMark x1="2555" y1="54464" x2="2555" y2="54464"/>
                        <a14:backgroundMark x1="3102" y1="55536" x2="3102" y2="55536"/>
                        <a14:backgroundMark x1="2555" y1="60536" x2="2555" y2="60536"/>
                        <a14:backgroundMark x1="5474" y1="59107" x2="5474" y2="59107"/>
                        <a14:backgroundMark x1="13504" y1="59286" x2="13504" y2="59286"/>
                        <a14:backgroundMark x1="13686" y1="60000" x2="13686" y2="60000"/>
                        <a14:backgroundMark x1="13686" y1="59464" x2="13686" y2="59464"/>
                        <a14:backgroundMark x1="6934" y1="41964" x2="6934" y2="41964"/>
                        <a14:backgroundMark x1="6934" y1="41429" x2="6934" y2="41429"/>
                        <a14:backgroundMark x1="5292" y1="40179" x2="5292" y2="40179"/>
                        <a14:backgroundMark x1="1095" y1="40357" x2="1095" y2="40357"/>
                        <a14:backgroundMark x1="17883" y1="40357" x2="17883" y2="40357"/>
                        <a14:backgroundMark x1="19343" y1="41607" x2="19343" y2="41607"/>
                        <a14:backgroundMark x1="19343" y1="41607" x2="19343" y2="41607"/>
                        <a14:backgroundMark x1="19708" y1="41964" x2="19708" y2="41964"/>
                        <a14:backgroundMark x1="19343" y1="41250" x2="19343" y2="41250"/>
                        <a14:backgroundMark x1="22628" y1="47500" x2="22628" y2="47500"/>
                        <a14:backgroundMark x1="22445" y1="46964" x2="22445" y2="46964"/>
                        <a14:backgroundMark x1="22445" y1="46964" x2="22445" y2="46964"/>
                        <a14:backgroundMark x1="22445" y1="46964" x2="22445" y2="46964"/>
                        <a14:backgroundMark x1="22445" y1="46964" x2="22445" y2="47857"/>
                        <a14:backgroundMark x1="22263" y1="48393" x2="22263" y2="48393"/>
                        <a14:backgroundMark x1="22263" y1="48214" x2="22263" y2="48214"/>
                        <a14:backgroundMark x1="13504" y1="59464" x2="13504" y2="59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13" r="72007" b="36745"/>
          <a:stretch>
            <a:fillRect/>
          </a:stretch>
        </p:blipFill>
        <p:spPr>
          <a:xfrm>
            <a:off x="542808" y="5867402"/>
            <a:ext cx="1461165" cy="1458410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929" b="26250" l="77920" r="97263">
                        <a14:foregroundMark x1="89234" y1="21250" x2="89234" y2="21250"/>
                        <a14:foregroundMark x1="87956" y1="21429" x2="87956" y2="21429"/>
                        <a14:foregroundMark x1="86131" y1="21429" x2="86131" y2="21429"/>
                        <a14:foregroundMark x1="77920" y1="7321" x2="78285" y2="15357"/>
                        <a14:foregroundMark x1="84489" y1="5179" x2="88139" y2="3929"/>
                        <a14:foregroundMark x1="97263" y1="8036" x2="96898" y2="18036"/>
                        <a14:foregroundMark x1="96898" y1="18036" x2="96715" y2="18393"/>
                        <a14:foregroundMark x1="85584" y1="25536" x2="89964" y2="25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34" t="1591" b="70850"/>
          <a:stretch>
            <a:fillRect/>
          </a:stretch>
        </p:blipFill>
        <p:spPr>
          <a:xfrm>
            <a:off x="9924754" y="138895"/>
            <a:ext cx="1742281" cy="2030391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39286" b="61607" l="76460" r="98723">
                        <a14:foregroundMark x1="87121" y1="54286" x2="86679" y2="57500"/>
                        <a14:foregroundMark x1="87636" y1="50536" x2="87121" y2="54286"/>
                        <a14:foregroundMark x1="87710" y1="50000" x2="87636" y2="50536"/>
                        <a14:foregroundMark x1="87735" y1="49821" x2="87710" y2="50000"/>
                        <a14:foregroundMark x1="87956" y1="48214" x2="87735" y2="49821"/>
                        <a14:foregroundMark x1="78467" y1="46429" x2="77372" y2="53750"/>
                        <a14:foregroundMark x1="76460" y1="47679" x2="76825" y2="52679"/>
                        <a14:foregroundMark x1="96898" y1="46607" x2="97628" y2="48214"/>
                        <a14:foregroundMark x1="98540" y1="47321" x2="98905" y2="50357"/>
                        <a14:foregroundMark x1="84672" y1="59286" x2="89599" y2="60179"/>
                        <a14:foregroundMark x1="84854" y1="60714" x2="89964" y2="61607"/>
                        <a14:foregroundMark x1="83942" y1="39286" x2="91606" y2="39286"/>
                        <a14:backgroundMark x1="87956" y1="50000" x2="87956" y2="50000"/>
                        <a14:backgroundMark x1="87409" y1="49821" x2="87409" y2="49821"/>
                        <a14:backgroundMark x1="87409" y1="50536" x2="87409" y2="50536"/>
                        <a14:backgroundMark x1="87409" y1="50536" x2="87409" y2="50536"/>
                        <a14:backgroundMark x1="87409" y1="50536" x2="87409" y2="50536"/>
                        <a14:backgroundMark x1="87409" y1="54286" x2="87409" y2="54286"/>
                        <a14:backgroundMark x1="87409" y1="54286" x2="87409" y2="54286"/>
                        <a14:backgroundMark x1="87044" y1="54286" x2="87044" y2="54286"/>
                        <a14:backgroundMark x1="87044" y1="54286" x2="87044" y2="5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28" t="36654" b="36854"/>
          <a:stretch>
            <a:fillRect/>
          </a:stretch>
        </p:blipFill>
        <p:spPr>
          <a:xfrm>
            <a:off x="1039509" y="3293989"/>
            <a:ext cx="1703324" cy="1915585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4" t="72544" r="-1219" b="2340"/>
          <a:stretch>
            <a:fillRect/>
          </a:stretch>
        </p:blipFill>
        <p:spPr>
          <a:xfrm>
            <a:off x="10869314" y="5710621"/>
            <a:ext cx="1092022" cy="1034776"/>
          </a:xfrm>
          <a:prstGeom prst="roundRect">
            <a:avLst>
              <a:gd name="adj" fmla="val 50000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2679" b="95714" l="1460" r="24088">
                        <a14:foregroundMark x1="4015" y1="83036" x2="4015" y2="83036"/>
                        <a14:foregroundMark x1="2190" y1="77857" x2="1460" y2="84286"/>
                        <a14:foregroundMark x1="7299" y1="95000" x2="11496" y2="95000"/>
                        <a14:foregroundMark x1="6569" y1="95000" x2="16241" y2="95179"/>
                        <a14:foregroundMark x1="16241" y1="95179" x2="23175" y2="86607"/>
                        <a14:foregroundMark x1="23175" y1="86607" x2="21350" y2="75714"/>
                        <a14:foregroundMark x1="21350" y1="75714" x2="17883" y2="75357"/>
                        <a14:foregroundMark x1="24270" y1="74286" x2="24088" y2="94464"/>
                        <a14:foregroundMark x1="23905" y1="95714" x2="7793" y2="95564"/>
                        <a14:backgroundMark x1="5292" y1="95357" x2="5292" y2="95357"/>
                        <a14:backgroundMark x1="5292" y1="94821" x2="5839" y2="9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" t="70091" r="73842" b="2350"/>
          <a:stretch>
            <a:fillRect/>
          </a:stretch>
        </p:blipFill>
        <p:spPr>
          <a:xfrm>
            <a:off x="3722820" y="-128895"/>
            <a:ext cx="1060295" cy="1170613"/>
          </a:xfrm>
          <a:prstGeom prst="round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22169" y="4771117"/>
            <a:ext cx="1301601" cy="1908772"/>
            <a:chOff x="5022169" y="4771117"/>
            <a:chExt cx="1301601" cy="19087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39421" b="61295" l="38802" r="6119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3" t="36687" r="36003" b="35971"/>
            <a:stretch>
              <a:fillRect/>
            </a:stretch>
          </p:blipFill>
          <p:spPr>
            <a:xfrm>
              <a:off x="5116592" y="4771117"/>
              <a:ext cx="878571" cy="876914"/>
            </a:xfrm>
            <a:prstGeom prst="round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73036" b="97143" l="38321" r="61314">
                          <a14:foregroundMark x1="61131" y1="85000" x2="61314" y2="91786"/>
                          <a14:foregroundMark x1="54197" y1="79107" x2="55109" y2="77321"/>
                          <a14:foregroundMark x1="58577" y1="74286" x2="59672" y2="74286"/>
                          <a14:foregroundMark x1="55839" y1="73214" x2="55839" y2="74821"/>
                          <a14:foregroundMark x1="50912" y1="78036" x2="50912" y2="78036"/>
                          <a14:foregroundMark x1="38504" y1="85179" x2="38321" y2="91964"/>
                          <a14:foregroundMark x1="56569" y1="76964" x2="58212" y2="769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62" t="72658" r="35997"/>
            <a:stretch>
              <a:fillRect/>
            </a:stretch>
          </p:blipFill>
          <p:spPr>
            <a:xfrm>
              <a:off x="5022169" y="5378288"/>
              <a:ext cx="1301601" cy="1301601"/>
            </a:xfrm>
            <a:prstGeom prst="round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441" y="2361235"/>
            <a:ext cx="2758855" cy="2758855"/>
          </a:xfrm>
          <a:prstGeom prst="roundRect">
            <a:avLst>
              <a:gd name="adj" fmla="val 50000"/>
            </a:avLst>
          </a:prstGeom>
        </p:spPr>
      </p:pic>
      <p:sp>
        <p:nvSpPr>
          <p:cNvPr id="15" name="TextBox 14"/>
          <p:cNvSpPr txBox="1"/>
          <p:nvPr/>
        </p:nvSpPr>
        <p:spPr>
          <a:xfrm>
            <a:off x="515946" y="1566696"/>
            <a:ext cx="96287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50800" dir="10800000" algn="r" rotWithShape="0">
                    <a:prstClr val="black">
                      <a:alpha val="40000"/>
                    </a:prstClr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DIFFIE-HELLMAN </a:t>
            </a:r>
            <a:endParaRPr lang="en-US" sz="5400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50800" dir="10800000" algn="r" rotWithShape="0">
                  <a:prstClr val="black">
                    <a:alpha val="40000"/>
                  </a:prstClr>
                </a:outerShdw>
              </a:effectLst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50800" dir="10800000" algn="r" rotWithShape="0">
                    <a:prstClr val="black">
                      <a:alpha val="40000"/>
                    </a:prstClr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KEY EXCHANGE</a:t>
            </a:r>
            <a:endParaRPr lang="en-US" sz="5400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50800" dir="10800000" algn="r" rotWithShape="0">
                  <a:prstClr val="black">
                    <a:alpha val="40000"/>
                  </a:prstClr>
                </a:outerShdw>
              </a:effectLst>
              <a:latin typeface="Calisto MT" panose="0204060305050503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5400" b="1" dirty="0">
                <a:ln>
                  <a:solidFill>
                    <a:schemeClr val="accent1">
                      <a:lumMod val="5000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50800" dist="50800" dir="10800000" algn="r" rotWithShape="0">
                    <a:prstClr val="black">
                      <a:alpha val="40000"/>
                    </a:prstClr>
                  </a:outerShdw>
                </a:effectLst>
                <a:latin typeface="Calisto MT" panose="02040603050505030304" pitchFamily="18" charset="0"/>
                <a:cs typeface="Arial" panose="020B0604020202020204" pitchFamily="34" charset="0"/>
              </a:rPr>
              <a:t>ALGORITHM</a:t>
            </a:r>
            <a:endParaRPr lang="en-IN" sz="5400" b="1" dirty="0">
              <a:ln>
                <a:solidFill>
                  <a:schemeClr val="accent1">
                    <a:lumMod val="5000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effectLst>
                <a:outerShdw blurRad="50800" dist="50800" dir="10800000" algn="r" rotWithShape="0">
                  <a:prstClr val="black">
                    <a:alpha val="40000"/>
                  </a:prstClr>
                </a:outerShdw>
              </a:effectLst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6">
                <a:lumMod val="40000"/>
                <a:lumOff val="60000"/>
              </a:schemeClr>
            </a:gs>
            <a:gs pos="97000">
              <a:schemeClr val="accent4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48413" y="193040"/>
            <a:ext cx="11854534" cy="6482080"/>
          </a:xfrm>
          <a:prstGeom prst="roundRect">
            <a:avLst>
              <a:gd name="adj" fmla="val 2522"/>
            </a:avLst>
          </a:prstGeom>
          <a:solidFill>
            <a:schemeClr val="bg1">
              <a:alpha val="42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45807" y="-1844040"/>
            <a:ext cx="5386706" cy="150368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823156" y="3606800"/>
            <a:ext cx="1300480" cy="130048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498273" y="365760"/>
            <a:ext cx="0" cy="612648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38396" y="1981200"/>
            <a:ext cx="1300480" cy="1300480"/>
            <a:chOff x="1127760" y="1981200"/>
            <a:chExt cx="1300480" cy="1300480"/>
          </a:xfrm>
        </p:grpSpPr>
        <p:sp>
          <p:nvSpPr>
            <p:cNvPr id="12" name="Oval 11"/>
            <p:cNvSpPr/>
            <p:nvPr/>
          </p:nvSpPr>
          <p:spPr>
            <a:xfrm>
              <a:off x="1127760" y="198120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1" r="9939" b="6024"/>
            <a:stretch>
              <a:fillRect/>
            </a:stretch>
          </p:blipFill>
          <p:spPr>
            <a:xfrm>
              <a:off x="1143000" y="2001267"/>
              <a:ext cx="1272540" cy="1267966"/>
            </a:xfrm>
            <a:prstGeom prst="ellipse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33316" y="403860"/>
            <a:ext cx="1300480" cy="1300480"/>
            <a:chOff x="838396" y="3586480"/>
            <a:chExt cx="1300480" cy="1300480"/>
          </a:xfrm>
        </p:grpSpPr>
        <p:sp>
          <p:nvSpPr>
            <p:cNvPr id="14" name="Oval 13"/>
            <p:cNvSpPr/>
            <p:nvPr/>
          </p:nvSpPr>
          <p:spPr>
            <a:xfrm>
              <a:off x="838396" y="358648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9" t="9341" r="21988" b="48114"/>
            <a:stretch>
              <a:fillRect/>
            </a:stretch>
          </p:blipFill>
          <p:spPr>
            <a:xfrm>
              <a:off x="851096" y="3600450"/>
              <a:ext cx="1272540" cy="1277084"/>
            </a:xfrm>
            <a:prstGeom prst="ellipse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38396" y="5191760"/>
            <a:ext cx="1300480" cy="1300480"/>
            <a:chOff x="1127760" y="5191760"/>
            <a:chExt cx="1300480" cy="1300480"/>
          </a:xfrm>
        </p:grpSpPr>
        <p:sp>
          <p:nvSpPr>
            <p:cNvPr id="16" name="Oval 15"/>
            <p:cNvSpPr/>
            <p:nvPr/>
          </p:nvSpPr>
          <p:spPr>
            <a:xfrm>
              <a:off x="1127760" y="519176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9" t="37732" r="24598" b="27985"/>
            <a:stretch>
              <a:fillRect/>
            </a:stretch>
          </p:blipFill>
          <p:spPr>
            <a:xfrm>
              <a:off x="1146810" y="5210064"/>
              <a:ext cx="1270000" cy="1271492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86557" y="706056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ISITA JANA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99917" y="230259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Arpita Sarkar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99917" y="3928943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Suparna BISWAS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99917" y="552985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Sneha Khan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98274" y="2353391"/>
            <a:ext cx="54336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b="1" dirty="0">
                <a:solidFill>
                  <a:srgbClr val="1700C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</a:rPr>
              <a:t>MEET OUR TEAM</a:t>
            </a:r>
            <a:endParaRPr lang="en-IN" sz="8000" b="1" dirty="0">
              <a:solidFill>
                <a:srgbClr val="1700C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6">
                <a:lumMod val="40000"/>
                <a:lumOff val="60000"/>
              </a:schemeClr>
            </a:gs>
            <a:gs pos="97000">
              <a:schemeClr val="accent4">
                <a:lumMod val="7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48413" y="193040"/>
            <a:ext cx="11854534" cy="6482080"/>
          </a:xfrm>
          <a:prstGeom prst="roundRect">
            <a:avLst>
              <a:gd name="adj" fmla="val 2522"/>
            </a:avLst>
          </a:prstGeom>
          <a:solidFill>
            <a:schemeClr val="bg1">
              <a:alpha val="42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45807" y="304800"/>
            <a:ext cx="5386706" cy="1503680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/>
          <p:cNvSpPr/>
          <p:nvPr/>
        </p:nvSpPr>
        <p:spPr>
          <a:xfrm>
            <a:off x="823156" y="3606800"/>
            <a:ext cx="1300480" cy="130048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498273" y="365760"/>
            <a:ext cx="0" cy="612648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838396" y="1981200"/>
            <a:ext cx="1300480" cy="1300480"/>
            <a:chOff x="1127760" y="1981200"/>
            <a:chExt cx="1300480" cy="1300480"/>
          </a:xfrm>
        </p:grpSpPr>
        <p:sp>
          <p:nvSpPr>
            <p:cNvPr id="12" name="Oval 11"/>
            <p:cNvSpPr/>
            <p:nvPr/>
          </p:nvSpPr>
          <p:spPr>
            <a:xfrm>
              <a:off x="1127760" y="198120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71" r="9939" b="6024"/>
            <a:stretch>
              <a:fillRect/>
            </a:stretch>
          </p:blipFill>
          <p:spPr>
            <a:xfrm>
              <a:off x="1143000" y="2001267"/>
              <a:ext cx="1272540" cy="1267966"/>
            </a:xfrm>
            <a:prstGeom prst="ellipse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33316" y="403860"/>
            <a:ext cx="1300480" cy="1300480"/>
            <a:chOff x="838396" y="3586480"/>
            <a:chExt cx="1300480" cy="1300480"/>
          </a:xfrm>
        </p:grpSpPr>
        <p:sp>
          <p:nvSpPr>
            <p:cNvPr id="14" name="Oval 13"/>
            <p:cNvSpPr/>
            <p:nvPr/>
          </p:nvSpPr>
          <p:spPr>
            <a:xfrm>
              <a:off x="838396" y="358648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9" t="9341" r="21988" b="48114"/>
            <a:stretch>
              <a:fillRect/>
            </a:stretch>
          </p:blipFill>
          <p:spPr>
            <a:xfrm>
              <a:off x="851096" y="3600450"/>
              <a:ext cx="1272540" cy="1277084"/>
            </a:xfrm>
            <a:prstGeom prst="ellipse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838396" y="5191760"/>
            <a:ext cx="1300480" cy="1300480"/>
            <a:chOff x="1127760" y="5191760"/>
            <a:chExt cx="1300480" cy="1300480"/>
          </a:xfrm>
        </p:grpSpPr>
        <p:sp>
          <p:nvSpPr>
            <p:cNvPr id="16" name="Oval 15"/>
            <p:cNvSpPr/>
            <p:nvPr/>
          </p:nvSpPr>
          <p:spPr>
            <a:xfrm>
              <a:off x="1127760" y="5191760"/>
              <a:ext cx="1300480" cy="13004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9" t="37732" r="24598" b="27985"/>
            <a:stretch>
              <a:fillRect/>
            </a:stretch>
          </p:blipFill>
          <p:spPr>
            <a:xfrm>
              <a:off x="1146810" y="5210064"/>
              <a:ext cx="1270000" cy="1271492"/>
            </a:xfrm>
            <a:prstGeom prst="ellipse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686557" y="706056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/>
                </a:solidFill>
                <a:latin typeface="Algerian" panose="04020705040A02060702" pitchFamily="82" charset="0"/>
              </a:rPr>
              <a:t>ISITA JANA</a:t>
            </a:r>
            <a:endParaRPr lang="en-IN" sz="34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99917" y="230259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Arpita Sarkar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99917" y="3928943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Suparna BISWAS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99917" y="5529851"/>
            <a:ext cx="43834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400" dirty="0">
                <a:solidFill>
                  <a:schemeClr val="bg1">
                    <a:alpha val="0"/>
                  </a:schemeClr>
                </a:solidFill>
                <a:latin typeface="Algerian" panose="04020705040A02060702" pitchFamily="82" charset="0"/>
              </a:rPr>
              <a:t>Sneha Khan</a:t>
            </a:r>
            <a:endParaRPr lang="en-IN" sz="3400" dirty="0">
              <a:solidFill>
                <a:schemeClr val="bg1">
                  <a:alpha val="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79397" y="2353391"/>
            <a:ext cx="7665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Enrollment No : 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2112200001106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    Registration no :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IN" sz="3500" b="1" dirty="0">
                <a:solidFill>
                  <a:srgbClr val="750199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</a:rPr>
              <a:t>				210011065261</a:t>
            </a:r>
            <a:endParaRPr lang="en-IN" sz="3500" b="1" dirty="0">
              <a:solidFill>
                <a:srgbClr val="750199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5352</Words>
  <Application>WPS Writer</Application>
  <PresentationFormat>Widescreen</PresentationFormat>
  <Paragraphs>294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56" baseType="lpstr">
      <vt:lpstr>Arial</vt:lpstr>
      <vt:lpstr>SimSun</vt:lpstr>
      <vt:lpstr>Wingdings</vt:lpstr>
      <vt:lpstr>Algerian</vt:lpstr>
      <vt:lpstr>苹方-简</vt:lpstr>
      <vt:lpstr>Britannic Bold</vt:lpstr>
      <vt:lpstr>Baskerville Old Face</vt:lpstr>
      <vt:lpstr>Calisto MT</vt:lpstr>
      <vt:lpstr>Century Gothic</vt:lpstr>
      <vt:lpstr>Arial Narrow</vt:lpstr>
      <vt:lpstr>Agency FB</vt:lpstr>
      <vt:lpstr>Bell MT</vt:lpstr>
      <vt:lpstr>Footlight MT Light</vt:lpstr>
      <vt:lpstr>Cooper Black</vt:lpstr>
      <vt:lpstr>Heiti SC Medium</vt:lpstr>
      <vt:lpstr>Calibri</vt:lpstr>
      <vt:lpstr>Century</vt:lpstr>
      <vt:lpstr>Arial Black</vt:lpstr>
      <vt:lpstr>Aptos Display</vt:lpstr>
      <vt:lpstr>Copperplate Gothic Bold</vt:lpstr>
      <vt:lpstr>Microsoft YaHei</vt:lpstr>
      <vt:lpstr>汉仪旗黑</vt:lpstr>
      <vt:lpstr>Arial Unicode MS</vt:lpstr>
      <vt:lpstr>Helvetica Neue</vt:lpstr>
      <vt:lpstr>Calibri Light</vt:lpstr>
      <vt:lpstr>Office Theme</vt:lpstr>
      <vt:lpstr>1_Office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Suparna Biswas</dc:creator>
  <cp:lastModifiedBy>Arpita Sarkar</cp:lastModifiedBy>
  <cp:revision>15</cp:revision>
  <dcterms:created xsi:type="dcterms:W3CDTF">2024-07-02T06:09:53Z</dcterms:created>
  <dcterms:modified xsi:type="dcterms:W3CDTF">2024-07-02T06:09:53Z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1033-5.7.1.8093</vt:lpwstr>
  </property>
</Properties>
</file>